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Asap Regular Bold" panose="020B0604020202020204" charset="0"/>
      <p:regular r:id="rId18"/>
    </p:embeddedFont>
    <p:embeddedFont>
      <p:font typeface="Barlow Light" panose="020B0604020202020204" charset="0"/>
      <p:regular r:id="rId19"/>
    </p:embeddedFont>
    <p:embeddedFont>
      <p:font typeface="Barlow Light Bold" panose="020B0604020202020204" charset="0"/>
      <p:regular r:id="rId20"/>
    </p:embeddedFont>
    <p:embeddedFont>
      <p:font typeface="Calibri" panose="020F0502020204030204" pitchFamily="34" charset="0"/>
      <p:regular r:id="rId21"/>
      <p:bold r:id="rId22"/>
      <p:italic r:id="rId23"/>
      <p:boldItalic r:id="rId24"/>
    </p:embeddedFont>
    <p:embeddedFont>
      <p:font typeface="Roboto" panose="02000000000000000000" pitchFamily="2" charset="0"/>
      <p:regular r:id="rId25"/>
      <p:bold r:id="rId26"/>
      <p:italic r:id="rId27"/>
      <p:boldItalic r:id="rId28"/>
    </p:embeddedFont>
    <p:embeddedFont>
      <p:font typeface="Roboto Bold" panose="02000000000000000000"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8" d="100"/>
          <a:sy n="58" d="100"/>
        </p:scale>
        <p:origin x="355"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5/17/2021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3" Type="http://schemas.openxmlformats.org/officeDocument/2006/relationships/image" Target="../media/image25.svg"/><Relationship Id="rId18" Type="http://schemas.openxmlformats.org/officeDocument/2006/relationships/image" Target="../media/image30.png"/><Relationship Id="rId26" Type="http://schemas.openxmlformats.org/officeDocument/2006/relationships/image" Target="../media/image36.png"/><Relationship Id="rId39" Type="http://schemas.openxmlformats.org/officeDocument/2006/relationships/image" Target="../media/image15.svg"/><Relationship Id="rId21" Type="http://schemas.openxmlformats.org/officeDocument/2006/relationships/image" Target="../media/image33.svg"/><Relationship Id="rId34" Type="http://schemas.openxmlformats.org/officeDocument/2006/relationships/image" Target="../media/image12.png"/><Relationship Id="rId42" Type="http://schemas.openxmlformats.org/officeDocument/2006/relationships/image" Target="../media/image48.png"/><Relationship Id="rId47" Type="http://schemas.openxmlformats.org/officeDocument/2006/relationships/image" Target="../media/image53.svg"/><Relationship Id="rId7" Type="http://schemas.openxmlformats.org/officeDocument/2006/relationships/image" Target="../media/image19.svg"/><Relationship Id="rId2" Type="http://schemas.openxmlformats.org/officeDocument/2006/relationships/image" Target="../media/image6.png"/><Relationship Id="rId16" Type="http://schemas.openxmlformats.org/officeDocument/2006/relationships/image" Target="../media/image28.png"/><Relationship Id="rId29" Type="http://schemas.openxmlformats.org/officeDocument/2006/relationships/image" Target="../media/image39.svg"/><Relationship Id="rId11" Type="http://schemas.openxmlformats.org/officeDocument/2006/relationships/image" Target="../media/image23.svg"/><Relationship Id="rId24" Type="http://schemas.openxmlformats.org/officeDocument/2006/relationships/image" Target="../media/image10.png"/><Relationship Id="rId32" Type="http://schemas.openxmlformats.org/officeDocument/2006/relationships/image" Target="../media/image42.png"/><Relationship Id="rId37" Type="http://schemas.openxmlformats.org/officeDocument/2006/relationships/image" Target="../media/image45.svg"/><Relationship Id="rId40" Type="http://schemas.openxmlformats.org/officeDocument/2006/relationships/image" Target="../media/image46.png"/><Relationship Id="rId45" Type="http://schemas.openxmlformats.org/officeDocument/2006/relationships/image" Target="../media/image51.svg"/><Relationship Id="rId5" Type="http://schemas.openxmlformats.org/officeDocument/2006/relationships/image" Target="../media/image9.svg"/><Relationship Id="rId15" Type="http://schemas.openxmlformats.org/officeDocument/2006/relationships/image" Target="../media/image27.svg"/><Relationship Id="rId23" Type="http://schemas.openxmlformats.org/officeDocument/2006/relationships/image" Target="../media/image35.svg"/><Relationship Id="rId28" Type="http://schemas.openxmlformats.org/officeDocument/2006/relationships/image" Target="../media/image38.png"/><Relationship Id="rId36" Type="http://schemas.openxmlformats.org/officeDocument/2006/relationships/image" Target="../media/image44.png"/><Relationship Id="rId49" Type="http://schemas.openxmlformats.org/officeDocument/2006/relationships/image" Target="../media/image55.svg"/><Relationship Id="rId10" Type="http://schemas.openxmlformats.org/officeDocument/2006/relationships/image" Target="../media/image22.png"/><Relationship Id="rId19" Type="http://schemas.openxmlformats.org/officeDocument/2006/relationships/image" Target="../media/image31.svg"/><Relationship Id="rId31" Type="http://schemas.openxmlformats.org/officeDocument/2006/relationships/image" Target="../media/image41.svg"/><Relationship Id="rId44" Type="http://schemas.openxmlformats.org/officeDocument/2006/relationships/image" Target="../media/image50.png"/><Relationship Id="rId4" Type="http://schemas.openxmlformats.org/officeDocument/2006/relationships/image" Target="../media/image8.png"/><Relationship Id="rId9" Type="http://schemas.openxmlformats.org/officeDocument/2006/relationships/image" Target="../media/image21.svg"/><Relationship Id="rId14" Type="http://schemas.openxmlformats.org/officeDocument/2006/relationships/image" Target="../media/image26.png"/><Relationship Id="rId22" Type="http://schemas.openxmlformats.org/officeDocument/2006/relationships/image" Target="../media/image34.png"/><Relationship Id="rId27" Type="http://schemas.openxmlformats.org/officeDocument/2006/relationships/image" Target="../media/image37.svg"/><Relationship Id="rId30" Type="http://schemas.openxmlformats.org/officeDocument/2006/relationships/image" Target="../media/image40.png"/><Relationship Id="rId35" Type="http://schemas.openxmlformats.org/officeDocument/2006/relationships/image" Target="../media/image13.svg"/><Relationship Id="rId43" Type="http://schemas.openxmlformats.org/officeDocument/2006/relationships/image" Target="../media/image49.svg"/><Relationship Id="rId48" Type="http://schemas.openxmlformats.org/officeDocument/2006/relationships/image" Target="../media/image54.png"/><Relationship Id="rId8" Type="http://schemas.openxmlformats.org/officeDocument/2006/relationships/image" Target="../media/image20.png"/><Relationship Id="rId3" Type="http://schemas.openxmlformats.org/officeDocument/2006/relationships/image" Target="../media/image7.svg"/><Relationship Id="rId12" Type="http://schemas.openxmlformats.org/officeDocument/2006/relationships/image" Target="../media/image24.png"/><Relationship Id="rId17" Type="http://schemas.openxmlformats.org/officeDocument/2006/relationships/image" Target="../media/image29.svg"/><Relationship Id="rId25" Type="http://schemas.openxmlformats.org/officeDocument/2006/relationships/image" Target="../media/image11.svg"/><Relationship Id="rId33" Type="http://schemas.openxmlformats.org/officeDocument/2006/relationships/image" Target="../media/image43.svg"/><Relationship Id="rId38" Type="http://schemas.openxmlformats.org/officeDocument/2006/relationships/image" Target="../media/image14.png"/><Relationship Id="rId46" Type="http://schemas.openxmlformats.org/officeDocument/2006/relationships/image" Target="../media/image52.png"/><Relationship Id="rId20" Type="http://schemas.openxmlformats.org/officeDocument/2006/relationships/image" Target="../media/image32.png"/><Relationship Id="rId41" Type="http://schemas.openxmlformats.org/officeDocument/2006/relationships/image" Target="../media/image47.svg"/><Relationship Id="rId1" Type="http://schemas.openxmlformats.org/officeDocument/2006/relationships/slideLayout" Target="../slideLayouts/slideLayout7.xml"/><Relationship Id="rId6"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rcRect l="5388" t="21575" r="1785" b="126"/>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028700" y="6734688"/>
            <a:ext cx="11815598" cy="2560654"/>
            <a:chOff x="0" y="0"/>
            <a:chExt cx="15754131" cy="3414205"/>
          </a:xfrm>
        </p:grpSpPr>
        <p:sp>
          <p:nvSpPr>
            <p:cNvPr id="3" name="TextBox 3"/>
            <p:cNvSpPr txBox="1"/>
            <p:nvPr/>
          </p:nvSpPr>
          <p:spPr>
            <a:xfrm>
              <a:off x="0" y="76200"/>
              <a:ext cx="15754131" cy="1955800"/>
            </a:xfrm>
            <a:prstGeom prst="rect">
              <a:avLst/>
            </a:prstGeom>
          </p:spPr>
          <p:txBody>
            <a:bodyPr lIns="0" tIns="0" rIns="0" bIns="0" rtlCol="0" anchor="t">
              <a:spAutoFit/>
            </a:bodyPr>
            <a:lstStyle/>
            <a:p>
              <a:pPr>
                <a:lnSpc>
                  <a:spcPts val="11000"/>
                </a:lnSpc>
              </a:pPr>
              <a:r>
                <a:rPr lang="en-US" sz="10000">
                  <a:solidFill>
                    <a:srgbClr val="FEFFFD"/>
                  </a:solidFill>
                  <a:latin typeface="Roboto Bold"/>
                </a:rPr>
                <a:t>FACTORY METHOD</a:t>
              </a:r>
            </a:p>
          </p:txBody>
        </p:sp>
        <p:sp>
          <p:nvSpPr>
            <p:cNvPr id="4" name="TextBox 4"/>
            <p:cNvSpPr txBox="1"/>
            <p:nvPr/>
          </p:nvSpPr>
          <p:spPr>
            <a:xfrm>
              <a:off x="0" y="2461070"/>
              <a:ext cx="15754131" cy="953135"/>
            </a:xfrm>
            <a:prstGeom prst="rect">
              <a:avLst/>
            </a:prstGeom>
          </p:spPr>
          <p:txBody>
            <a:bodyPr lIns="0" tIns="0" rIns="0" bIns="0" rtlCol="0" anchor="t">
              <a:spAutoFit/>
            </a:bodyPr>
            <a:lstStyle/>
            <a:p>
              <a:pPr>
                <a:lnSpc>
                  <a:spcPts val="1679"/>
                </a:lnSpc>
              </a:pPr>
              <a:endParaRPr/>
            </a:p>
            <a:p>
              <a:pPr>
                <a:lnSpc>
                  <a:spcPts val="4200"/>
                </a:lnSpc>
              </a:pPr>
              <a:r>
                <a:rPr lang="en-US" sz="3000">
                  <a:solidFill>
                    <a:srgbClr val="FEFFFD"/>
                  </a:solidFill>
                  <a:latin typeface="Asap Regular Bold"/>
                </a:rPr>
                <a:t>LẬP TRÌNH HƯỚNG ĐỐI TƯỢNG - Nhóm OOP For Life</a:t>
              </a:r>
            </a:p>
          </p:txBody>
        </p:sp>
      </p:grpSp>
      <p:sp>
        <p:nvSpPr>
          <p:cNvPr id="5" name="TextBox 5"/>
          <p:cNvSpPr txBox="1"/>
          <p:nvPr/>
        </p:nvSpPr>
        <p:spPr>
          <a:xfrm>
            <a:off x="1028700" y="1000125"/>
            <a:ext cx="7184333" cy="981075"/>
          </a:xfrm>
          <a:prstGeom prst="rect">
            <a:avLst/>
          </a:prstGeom>
        </p:spPr>
        <p:txBody>
          <a:bodyPr lIns="0" tIns="0" rIns="0" bIns="0" rtlCol="0" anchor="t">
            <a:spAutoFit/>
          </a:bodyPr>
          <a:lstStyle/>
          <a:p>
            <a:pPr>
              <a:lnSpc>
                <a:spcPts val="1679"/>
              </a:lnSpc>
            </a:pPr>
            <a:endParaRPr dirty="0"/>
          </a:p>
          <a:p>
            <a:pPr>
              <a:lnSpc>
                <a:spcPts val="3079"/>
              </a:lnSpc>
            </a:pPr>
            <a:r>
              <a:rPr lang="en-US" sz="2200" dirty="0">
                <a:solidFill>
                  <a:srgbClr val="FEFFFD"/>
                </a:solidFill>
                <a:latin typeface="Asap Regular Bold"/>
              </a:rPr>
              <a:t>TRƯỜNG ĐẠI HỌC KHOA HỌC TỰ NHIÊN - ĐHQG TPHCM</a:t>
            </a:r>
          </a:p>
          <a:p>
            <a:pPr>
              <a:lnSpc>
                <a:spcPts val="3079"/>
              </a:lnSpc>
              <a:spcBef>
                <a:spcPct val="0"/>
              </a:spcBef>
            </a:pPr>
            <a:r>
              <a:rPr lang="en-US" sz="2199" dirty="0">
                <a:solidFill>
                  <a:srgbClr val="FEFFFD"/>
                </a:solidFill>
                <a:latin typeface="Asap Regular Bold"/>
              </a:rPr>
              <a:t>KHOA CÔNG NGHỆ THÔNG TIN</a:t>
            </a:r>
          </a:p>
        </p:txBody>
      </p:sp>
    </p:spTree>
  </p:cSld>
  <p:clrMapOvr>
    <a:masterClrMapping/>
  </p:clrMapOvr>
  <mc:AlternateContent xmlns:mc="http://schemas.openxmlformats.org/markup-compatibility/2006">
    <mc:Choice xmlns:p14="http://schemas.microsoft.com/office/powerpoint/2010/main" Requires="p14">
      <p:transition spd="slow" p14:dur="3000">
        <p14:gallery dir="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E2D2D"/>
        </a:solidFill>
        <a:effectLst/>
      </p:bgPr>
    </p:bg>
    <p:spTree>
      <p:nvGrpSpPr>
        <p:cNvPr id="1" name=""/>
        <p:cNvGrpSpPr/>
        <p:nvPr/>
      </p:nvGrpSpPr>
      <p:grpSpPr>
        <a:xfrm>
          <a:off x="0" y="0"/>
          <a:ext cx="0" cy="0"/>
          <a:chOff x="0" y="0"/>
          <a:chExt cx="0" cy="0"/>
        </a:xfrm>
      </p:grpSpPr>
      <p:grpSp>
        <p:nvGrpSpPr>
          <p:cNvPr id="2" name="Group 2"/>
          <p:cNvGrpSpPr/>
          <p:nvPr/>
        </p:nvGrpSpPr>
        <p:grpSpPr>
          <a:xfrm>
            <a:off x="9144000" y="1559218"/>
            <a:ext cx="8115300" cy="7168564"/>
            <a:chOff x="0" y="0"/>
            <a:chExt cx="10820400" cy="9558085"/>
          </a:xfrm>
        </p:grpSpPr>
        <p:sp>
          <p:nvSpPr>
            <p:cNvPr id="3" name="TextBox 3"/>
            <p:cNvSpPr txBox="1"/>
            <p:nvPr/>
          </p:nvSpPr>
          <p:spPr>
            <a:xfrm>
              <a:off x="0" y="-57150"/>
              <a:ext cx="10820400" cy="578697"/>
            </a:xfrm>
            <a:prstGeom prst="rect">
              <a:avLst/>
            </a:prstGeom>
          </p:spPr>
          <p:txBody>
            <a:bodyPr lIns="0" tIns="0" rIns="0" bIns="0" rtlCol="0" anchor="t">
              <a:spAutoFit/>
            </a:bodyPr>
            <a:lstStyle/>
            <a:p>
              <a:pPr>
                <a:lnSpc>
                  <a:spcPts val="3640"/>
                </a:lnSpc>
              </a:pPr>
              <a:r>
                <a:rPr lang="en-US" sz="2600">
                  <a:solidFill>
                    <a:srgbClr val="FEFFFD"/>
                  </a:solidFill>
                  <a:latin typeface="Roboto Bold"/>
                </a:rPr>
                <a:t>SMARTER HOMES AND CITIES</a:t>
              </a:r>
            </a:p>
          </p:txBody>
        </p:sp>
        <p:sp>
          <p:nvSpPr>
            <p:cNvPr id="4" name="TextBox 4"/>
            <p:cNvSpPr txBox="1"/>
            <p:nvPr/>
          </p:nvSpPr>
          <p:spPr>
            <a:xfrm>
              <a:off x="0" y="675298"/>
              <a:ext cx="10820400" cy="520912"/>
            </a:xfrm>
            <a:prstGeom prst="rect">
              <a:avLst/>
            </a:prstGeom>
          </p:spPr>
          <p:txBody>
            <a:bodyPr lIns="0" tIns="0" rIns="0" bIns="0" rtlCol="0" anchor="t">
              <a:spAutoFit/>
            </a:bodyPr>
            <a:lstStyle/>
            <a:p>
              <a:pPr>
                <a:lnSpc>
                  <a:spcPts val="3520"/>
                </a:lnSpc>
              </a:pPr>
              <a:r>
                <a:rPr lang="en-US" sz="2200">
                  <a:solidFill>
                    <a:srgbClr val="FEFFFD"/>
                  </a:solidFill>
                  <a:latin typeface="Barlow Light Bold"/>
                </a:rPr>
                <a:t>Expect better security, lighting, audio, and so much more.</a:t>
              </a:r>
            </a:p>
          </p:txBody>
        </p:sp>
        <p:sp>
          <p:nvSpPr>
            <p:cNvPr id="5" name="TextBox 5"/>
            <p:cNvSpPr txBox="1"/>
            <p:nvPr/>
          </p:nvSpPr>
          <p:spPr>
            <a:xfrm>
              <a:off x="0" y="2955388"/>
              <a:ext cx="10820400" cy="578697"/>
            </a:xfrm>
            <a:prstGeom prst="rect">
              <a:avLst/>
            </a:prstGeom>
          </p:spPr>
          <p:txBody>
            <a:bodyPr lIns="0" tIns="0" rIns="0" bIns="0" rtlCol="0" anchor="t">
              <a:spAutoFit/>
            </a:bodyPr>
            <a:lstStyle/>
            <a:p>
              <a:pPr>
                <a:lnSpc>
                  <a:spcPts val="3640"/>
                </a:lnSpc>
              </a:pPr>
              <a:r>
                <a:rPr lang="en-US" sz="2600">
                  <a:solidFill>
                    <a:srgbClr val="FEFFFD"/>
                  </a:solidFill>
                  <a:latin typeface="Roboto Bold"/>
                </a:rPr>
                <a:t>DRIVERLESS CARS</a:t>
              </a:r>
            </a:p>
          </p:txBody>
        </p:sp>
        <p:sp>
          <p:nvSpPr>
            <p:cNvPr id="6" name="TextBox 6"/>
            <p:cNvSpPr txBox="1"/>
            <p:nvPr/>
          </p:nvSpPr>
          <p:spPr>
            <a:xfrm>
              <a:off x="0" y="3687836"/>
              <a:ext cx="10820400" cy="1689312"/>
            </a:xfrm>
            <a:prstGeom prst="rect">
              <a:avLst/>
            </a:prstGeom>
          </p:spPr>
          <p:txBody>
            <a:bodyPr lIns="0" tIns="0" rIns="0" bIns="0" rtlCol="0" anchor="t">
              <a:spAutoFit/>
            </a:bodyPr>
            <a:lstStyle/>
            <a:p>
              <a:pPr>
                <a:lnSpc>
                  <a:spcPts val="3520"/>
                </a:lnSpc>
              </a:pPr>
              <a:r>
                <a:rPr lang="en-US" sz="2200">
                  <a:solidFill>
                    <a:srgbClr val="FEFFFD"/>
                  </a:solidFill>
                  <a:latin typeface="Barlow Light Bold"/>
                </a:rPr>
                <a:t>Autonomous vehicles will be better capable of detecting danger, communicating with other cars, interacting with smart signs, and following maps.</a:t>
              </a:r>
            </a:p>
          </p:txBody>
        </p:sp>
        <p:sp>
          <p:nvSpPr>
            <p:cNvPr id="7" name="TextBox 7"/>
            <p:cNvSpPr txBox="1"/>
            <p:nvPr/>
          </p:nvSpPr>
          <p:spPr>
            <a:xfrm>
              <a:off x="0" y="7136326"/>
              <a:ext cx="10820400" cy="578697"/>
            </a:xfrm>
            <a:prstGeom prst="rect">
              <a:avLst/>
            </a:prstGeom>
          </p:spPr>
          <p:txBody>
            <a:bodyPr lIns="0" tIns="0" rIns="0" bIns="0" rtlCol="0" anchor="t">
              <a:spAutoFit/>
            </a:bodyPr>
            <a:lstStyle/>
            <a:p>
              <a:pPr>
                <a:lnSpc>
                  <a:spcPts val="3640"/>
                </a:lnSpc>
              </a:pPr>
              <a:r>
                <a:rPr lang="en-US" sz="2600">
                  <a:solidFill>
                    <a:srgbClr val="FEFFFD"/>
                  </a:solidFill>
                  <a:latin typeface="Roboto Bold"/>
                </a:rPr>
                <a:t>ENHANCED STREAMING AND ENTERTAINMENT</a:t>
              </a:r>
            </a:p>
          </p:txBody>
        </p:sp>
        <p:sp>
          <p:nvSpPr>
            <p:cNvPr id="8" name="TextBox 8"/>
            <p:cNvSpPr txBox="1"/>
            <p:nvPr/>
          </p:nvSpPr>
          <p:spPr>
            <a:xfrm>
              <a:off x="0" y="7868774"/>
              <a:ext cx="10820400" cy="1689312"/>
            </a:xfrm>
            <a:prstGeom prst="rect">
              <a:avLst/>
            </a:prstGeom>
          </p:spPr>
          <p:txBody>
            <a:bodyPr lIns="0" tIns="0" rIns="0" bIns="0" rtlCol="0" anchor="t">
              <a:spAutoFit/>
            </a:bodyPr>
            <a:lstStyle/>
            <a:p>
              <a:pPr>
                <a:lnSpc>
                  <a:spcPts val="3520"/>
                </a:lnSpc>
              </a:pPr>
              <a:r>
                <a:rPr lang="en-US" sz="2200">
                  <a:solidFill>
                    <a:srgbClr val="FEFFFD"/>
                  </a:solidFill>
                  <a:latin typeface="Barlow Light Bold"/>
                </a:rPr>
                <a:t>With unlimited capacity and short lags, everyone can enjoy faster and better quality streaming, immersive experiences, and multisensory content.</a:t>
              </a:r>
            </a:p>
          </p:txBody>
        </p:sp>
        <p:sp>
          <p:nvSpPr>
            <p:cNvPr id="9" name="AutoShape 9"/>
            <p:cNvSpPr/>
            <p:nvPr/>
          </p:nvSpPr>
          <p:spPr>
            <a:xfrm>
              <a:off x="0" y="2078974"/>
              <a:ext cx="10820400" cy="0"/>
            </a:xfrm>
            <a:prstGeom prst="line">
              <a:avLst/>
            </a:prstGeom>
            <a:ln w="50800" cap="rnd">
              <a:solidFill>
                <a:srgbClr val="101010"/>
              </a:solidFill>
              <a:prstDash val="sysDot"/>
              <a:headEnd type="none" w="sm" len="sm"/>
              <a:tailEnd type="none" w="sm" len="sm"/>
            </a:ln>
          </p:spPr>
        </p:sp>
        <p:sp>
          <p:nvSpPr>
            <p:cNvPr id="10" name="AutoShape 10"/>
            <p:cNvSpPr/>
            <p:nvPr/>
          </p:nvSpPr>
          <p:spPr>
            <a:xfrm>
              <a:off x="0" y="6259911"/>
              <a:ext cx="10820400" cy="0"/>
            </a:xfrm>
            <a:prstGeom prst="line">
              <a:avLst/>
            </a:prstGeom>
            <a:ln w="50800" cap="rnd">
              <a:solidFill>
                <a:srgbClr val="101010"/>
              </a:solidFill>
              <a:prstDash val="sysDot"/>
              <a:headEnd type="none" w="sm" len="sm"/>
              <a:tailEnd type="none" w="sm" len="sm"/>
            </a:ln>
          </p:spPr>
        </p:sp>
      </p:grpSp>
      <p:grpSp>
        <p:nvGrpSpPr>
          <p:cNvPr id="11" name="Group 11"/>
          <p:cNvGrpSpPr/>
          <p:nvPr/>
        </p:nvGrpSpPr>
        <p:grpSpPr>
          <a:xfrm>
            <a:off x="1028700" y="3582951"/>
            <a:ext cx="6612971" cy="3121098"/>
            <a:chOff x="0" y="0"/>
            <a:chExt cx="8817294" cy="4161464"/>
          </a:xfrm>
        </p:grpSpPr>
        <p:sp>
          <p:nvSpPr>
            <p:cNvPr id="12" name="TextBox 12"/>
            <p:cNvSpPr txBox="1"/>
            <p:nvPr/>
          </p:nvSpPr>
          <p:spPr>
            <a:xfrm>
              <a:off x="0" y="-9525"/>
              <a:ext cx="8817294" cy="2930525"/>
            </a:xfrm>
            <a:prstGeom prst="rect">
              <a:avLst/>
            </a:prstGeom>
          </p:spPr>
          <p:txBody>
            <a:bodyPr lIns="0" tIns="0" rIns="0" bIns="0" rtlCol="0" anchor="t">
              <a:spAutoFit/>
            </a:bodyPr>
            <a:lstStyle/>
            <a:p>
              <a:pPr>
                <a:lnSpc>
                  <a:spcPts val="8640"/>
                </a:lnSpc>
              </a:pPr>
              <a:r>
                <a:rPr lang="en-US" sz="7200">
                  <a:solidFill>
                    <a:srgbClr val="FEFFFD"/>
                  </a:solidFill>
                  <a:latin typeface="Roboto Bold"/>
                </a:rPr>
                <a:t>Benefits of on Daily Life</a:t>
              </a:r>
            </a:p>
          </p:txBody>
        </p:sp>
        <p:sp>
          <p:nvSpPr>
            <p:cNvPr id="13" name="TextBox 13"/>
            <p:cNvSpPr txBox="1"/>
            <p:nvPr/>
          </p:nvSpPr>
          <p:spPr>
            <a:xfrm>
              <a:off x="0" y="3485189"/>
              <a:ext cx="8817294" cy="676275"/>
            </a:xfrm>
            <a:prstGeom prst="rect">
              <a:avLst/>
            </a:prstGeom>
          </p:spPr>
          <p:txBody>
            <a:bodyPr lIns="0" tIns="0" rIns="0" bIns="0" rtlCol="0" anchor="t">
              <a:spAutoFit/>
            </a:bodyPr>
            <a:lstStyle/>
            <a:p>
              <a:pPr>
                <a:lnSpc>
                  <a:spcPts val="4199"/>
                </a:lnSpc>
              </a:pPr>
              <a:r>
                <a:rPr lang="en-US" sz="2999">
                  <a:solidFill>
                    <a:srgbClr val="FEFFFD"/>
                  </a:solidFill>
                  <a:latin typeface="Barlow Light"/>
                </a:rPr>
                <a:t>Improving day to day</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0629" r="19592"/>
          <a:stretch>
            <a:fillRect/>
          </a:stretch>
        </p:blipFill>
        <p:spPr>
          <a:xfrm>
            <a:off x="0" y="-167640"/>
            <a:ext cx="4719646" cy="10703305"/>
          </a:xfrm>
          <a:prstGeom prst="rect">
            <a:avLst/>
          </a:prstGeom>
        </p:spPr>
      </p:pic>
      <p:grpSp>
        <p:nvGrpSpPr>
          <p:cNvPr id="3" name="Group 3"/>
          <p:cNvGrpSpPr/>
          <p:nvPr/>
        </p:nvGrpSpPr>
        <p:grpSpPr>
          <a:xfrm>
            <a:off x="6765512" y="2370087"/>
            <a:ext cx="10244007" cy="5546826"/>
            <a:chOff x="0" y="0"/>
            <a:chExt cx="13658676" cy="7395767"/>
          </a:xfrm>
        </p:grpSpPr>
        <p:sp>
          <p:nvSpPr>
            <p:cNvPr id="4" name="TextBox 4"/>
            <p:cNvSpPr txBox="1"/>
            <p:nvPr/>
          </p:nvSpPr>
          <p:spPr>
            <a:xfrm>
              <a:off x="0" y="-9525"/>
              <a:ext cx="13658676" cy="2930525"/>
            </a:xfrm>
            <a:prstGeom prst="rect">
              <a:avLst/>
            </a:prstGeom>
          </p:spPr>
          <p:txBody>
            <a:bodyPr lIns="0" tIns="0" rIns="0" bIns="0" rtlCol="0" anchor="t">
              <a:spAutoFit/>
            </a:bodyPr>
            <a:lstStyle/>
            <a:p>
              <a:pPr>
                <a:lnSpc>
                  <a:spcPts val="8640"/>
                </a:lnSpc>
              </a:pPr>
              <a:r>
                <a:rPr lang="en-US" sz="7200">
                  <a:solidFill>
                    <a:srgbClr val="101010"/>
                  </a:solidFill>
                  <a:latin typeface="Roboto Bold"/>
                </a:rPr>
                <a:t>Does 5G technology really pose health risks?</a:t>
              </a:r>
            </a:p>
          </p:txBody>
        </p:sp>
        <p:sp>
          <p:nvSpPr>
            <p:cNvPr id="5" name="TextBox 5"/>
            <p:cNvSpPr txBox="1"/>
            <p:nvPr/>
          </p:nvSpPr>
          <p:spPr>
            <a:xfrm>
              <a:off x="0" y="3524005"/>
              <a:ext cx="10567692" cy="676275"/>
            </a:xfrm>
            <a:prstGeom prst="rect">
              <a:avLst/>
            </a:prstGeom>
          </p:spPr>
          <p:txBody>
            <a:bodyPr lIns="0" tIns="0" rIns="0" bIns="0" rtlCol="0" anchor="t">
              <a:spAutoFit/>
            </a:bodyPr>
            <a:lstStyle/>
            <a:p>
              <a:pPr>
                <a:lnSpc>
                  <a:spcPts val="4199"/>
                </a:lnSpc>
              </a:pPr>
              <a:r>
                <a:rPr lang="en-US" sz="2999">
                  <a:solidFill>
                    <a:srgbClr val="3F284B"/>
                  </a:solidFill>
                  <a:latin typeface="Barlow Light"/>
                </a:rPr>
                <a:t>How safe is 5G?</a:t>
              </a:r>
            </a:p>
          </p:txBody>
        </p:sp>
        <p:sp>
          <p:nvSpPr>
            <p:cNvPr id="6" name="TextBox 6"/>
            <p:cNvSpPr txBox="1"/>
            <p:nvPr/>
          </p:nvSpPr>
          <p:spPr>
            <a:xfrm>
              <a:off x="0" y="5184697"/>
              <a:ext cx="10567692" cy="2211070"/>
            </a:xfrm>
            <a:prstGeom prst="rect">
              <a:avLst/>
            </a:prstGeom>
          </p:spPr>
          <p:txBody>
            <a:bodyPr lIns="0" tIns="0" rIns="0" bIns="0" rtlCol="0" anchor="t">
              <a:spAutoFit/>
            </a:bodyPr>
            <a:lstStyle/>
            <a:p>
              <a:pPr>
                <a:lnSpc>
                  <a:spcPts val="3359"/>
                </a:lnSpc>
              </a:pPr>
              <a:r>
                <a:rPr lang="en-US" sz="2400">
                  <a:solidFill>
                    <a:srgbClr val="3F284B"/>
                  </a:solidFill>
                  <a:latin typeface="Barlow Light Bold"/>
                </a:rPr>
                <a:t>Experts have expressed that there are no factual bases for claims that say 5G poses risks to people's health though more studies on 5G can be valuable. Consumers also need to be educated more on how 5G works.</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rcRect t="7825" b="7825"/>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552700" y="3479800"/>
            <a:ext cx="10750062" cy="3270250"/>
          </a:xfrm>
          <a:prstGeom prst="rect">
            <a:avLst/>
          </a:prstGeom>
        </p:spPr>
        <p:txBody>
          <a:bodyPr lIns="0" tIns="0" rIns="0" bIns="0" rtlCol="0" anchor="t">
            <a:spAutoFit/>
          </a:bodyPr>
          <a:lstStyle/>
          <a:p>
            <a:pPr>
              <a:lnSpc>
                <a:spcPts val="6500"/>
              </a:lnSpc>
            </a:pPr>
            <a:r>
              <a:rPr lang="en-US" sz="5000">
                <a:solidFill>
                  <a:srgbClr val="FEFFFD"/>
                </a:solidFill>
                <a:latin typeface="Roboto Bold"/>
              </a:rPr>
              <a:t>5G can change everything, but there needs to be a comprehensive information campaign for businesses and consumers.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E2D2D"/>
        </a:solidFill>
        <a:effectLst/>
      </p:bgPr>
    </p:bg>
    <p:spTree>
      <p:nvGrpSpPr>
        <p:cNvPr id="1" name=""/>
        <p:cNvGrpSpPr/>
        <p:nvPr/>
      </p:nvGrpSpPr>
      <p:grpSpPr>
        <a:xfrm>
          <a:off x="0" y="0"/>
          <a:ext cx="0" cy="0"/>
          <a:chOff x="0" y="0"/>
          <a:chExt cx="0" cy="0"/>
        </a:xfrm>
      </p:grpSpPr>
      <p:grpSp>
        <p:nvGrpSpPr>
          <p:cNvPr id="2" name="Group 2"/>
          <p:cNvGrpSpPr/>
          <p:nvPr/>
        </p:nvGrpSpPr>
        <p:grpSpPr>
          <a:xfrm>
            <a:off x="9493658" y="3557501"/>
            <a:ext cx="725125" cy="725125"/>
            <a:chOff x="0" y="0"/>
            <a:chExt cx="966833" cy="966833"/>
          </a:xfrm>
        </p:grpSpPr>
        <p:grpSp>
          <p:nvGrpSpPr>
            <p:cNvPr id="3" name="Group 3"/>
            <p:cNvGrpSpPr/>
            <p:nvPr/>
          </p:nvGrpSpPr>
          <p:grpSpPr>
            <a:xfrm>
              <a:off x="0" y="0"/>
              <a:ext cx="966833" cy="966833"/>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01010"/>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98784" y="298784"/>
              <a:ext cx="369266" cy="369266"/>
            </a:xfrm>
            <a:prstGeom prst="rect">
              <a:avLst/>
            </a:prstGeom>
          </p:spPr>
        </p:pic>
      </p:grpSp>
      <p:grpSp>
        <p:nvGrpSpPr>
          <p:cNvPr id="6" name="Group 6"/>
          <p:cNvGrpSpPr/>
          <p:nvPr/>
        </p:nvGrpSpPr>
        <p:grpSpPr>
          <a:xfrm>
            <a:off x="9493658" y="6004374"/>
            <a:ext cx="725125" cy="725125"/>
            <a:chOff x="0" y="0"/>
            <a:chExt cx="966833" cy="966833"/>
          </a:xfrm>
        </p:grpSpPr>
        <p:grpSp>
          <p:nvGrpSpPr>
            <p:cNvPr id="7" name="Group 7"/>
            <p:cNvGrpSpPr/>
            <p:nvPr/>
          </p:nvGrpSpPr>
          <p:grpSpPr>
            <a:xfrm>
              <a:off x="0" y="0"/>
              <a:ext cx="966833" cy="96683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01010"/>
              </a:solidFill>
            </p:spPr>
          </p:sp>
        </p:gr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98784" y="298784"/>
              <a:ext cx="369266" cy="369266"/>
            </a:xfrm>
            <a:prstGeom prst="rect">
              <a:avLst/>
            </a:prstGeom>
          </p:spPr>
        </p:pic>
      </p:grpSp>
      <p:grpSp>
        <p:nvGrpSpPr>
          <p:cNvPr id="10" name="Group 10"/>
          <p:cNvGrpSpPr/>
          <p:nvPr/>
        </p:nvGrpSpPr>
        <p:grpSpPr>
          <a:xfrm>
            <a:off x="9493658" y="4780937"/>
            <a:ext cx="725125" cy="725125"/>
            <a:chOff x="0" y="0"/>
            <a:chExt cx="966833" cy="966833"/>
          </a:xfrm>
        </p:grpSpPr>
        <p:grpSp>
          <p:nvGrpSpPr>
            <p:cNvPr id="11" name="Group 11"/>
            <p:cNvGrpSpPr/>
            <p:nvPr/>
          </p:nvGrpSpPr>
          <p:grpSpPr>
            <a:xfrm>
              <a:off x="0" y="0"/>
              <a:ext cx="966833" cy="966833"/>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01010"/>
              </a:solidFill>
            </p:spPr>
          </p:sp>
        </p:grpSp>
        <p:pic>
          <p:nvPicPr>
            <p:cNvPr id="13" name="Picture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710" y="298784"/>
              <a:ext cx="295412" cy="369266"/>
            </a:xfrm>
            <a:prstGeom prst="rect">
              <a:avLst/>
            </a:prstGeom>
          </p:spPr>
        </p:pic>
      </p:grpSp>
      <p:grpSp>
        <p:nvGrpSpPr>
          <p:cNvPr id="14" name="Group 14"/>
          <p:cNvGrpSpPr/>
          <p:nvPr/>
        </p:nvGrpSpPr>
        <p:grpSpPr>
          <a:xfrm>
            <a:off x="9493658" y="7227811"/>
            <a:ext cx="725125" cy="725125"/>
            <a:chOff x="0" y="0"/>
            <a:chExt cx="966833" cy="966833"/>
          </a:xfrm>
        </p:grpSpPr>
        <p:grpSp>
          <p:nvGrpSpPr>
            <p:cNvPr id="15" name="Group 15"/>
            <p:cNvGrpSpPr/>
            <p:nvPr/>
          </p:nvGrpSpPr>
          <p:grpSpPr>
            <a:xfrm>
              <a:off x="0" y="0"/>
              <a:ext cx="966833" cy="966833"/>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01010"/>
              </a:solidFill>
            </p:spPr>
          </p:sp>
        </p:grpSp>
        <p:pic>
          <p:nvPicPr>
            <p:cNvPr id="17" name="Picture 1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21276" y="298784"/>
              <a:ext cx="324282" cy="369266"/>
            </a:xfrm>
            <a:prstGeom prst="rect">
              <a:avLst/>
            </a:prstGeom>
          </p:spPr>
        </p:pic>
      </p:grpSp>
      <p:grpSp>
        <p:nvGrpSpPr>
          <p:cNvPr id="18" name="Group 18"/>
          <p:cNvGrpSpPr/>
          <p:nvPr/>
        </p:nvGrpSpPr>
        <p:grpSpPr>
          <a:xfrm>
            <a:off x="9493658" y="2334064"/>
            <a:ext cx="725125" cy="725125"/>
            <a:chOff x="0" y="0"/>
            <a:chExt cx="966833" cy="966833"/>
          </a:xfrm>
        </p:grpSpPr>
        <p:grpSp>
          <p:nvGrpSpPr>
            <p:cNvPr id="19" name="Group 19"/>
            <p:cNvGrpSpPr/>
            <p:nvPr/>
          </p:nvGrpSpPr>
          <p:grpSpPr>
            <a:xfrm>
              <a:off x="0" y="0"/>
              <a:ext cx="966833" cy="966833"/>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01010"/>
              </a:solidFill>
            </p:spPr>
          </p:sp>
        </p:grpSp>
        <p:pic>
          <p:nvPicPr>
            <p:cNvPr id="21" name="Picture 21"/>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337389" y="298784"/>
              <a:ext cx="292055" cy="369266"/>
            </a:xfrm>
            <a:prstGeom prst="rect">
              <a:avLst/>
            </a:prstGeom>
          </p:spPr>
        </p:pic>
      </p:grpSp>
      <p:sp>
        <p:nvSpPr>
          <p:cNvPr id="22" name="TextBox 22"/>
          <p:cNvSpPr txBox="1"/>
          <p:nvPr/>
        </p:nvSpPr>
        <p:spPr>
          <a:xfrm>
            <a:off x="10963554" y="2443579"/>
            <a:ext cx="6038850" cy="412115"/>
          </a:xfrm>
          <a:prstGeom prst="rect">
            <a:avLst/>
          </a:prstGeom>
        </p:spPr>
        <p:txBody>
          <a:bodyPr lIns="0" tIns="0" rIns="0" bIns="0" rtlCol="0" anchor="t">
            <a:spAutoFit/>
          </a:bodyPr>
          <a:lstStyle/>
          <a:p>
            <a:pPr>
              <a:lnSpc>
                <a:spcPts val="3520"/>
              </a:lnSpc>
            </a:pPr>
            <a:r>
              <a:rPr lang="en-US" sz="2200">
                <a:solidFill>
                  <a:srgbClr val="FEFFFD"/>
                </a:solidFill>
                <a:latin typeface="Barlow Light Bold"/>
              </a:rPr>
              <a:t>Increased reliance on AI and machine learning</a:t>
            </a:r>
          </a:p>
        </p:txBody>
      </p:sp>
      <p:sp>
        <p:nvSpPr>
          <p:cNvPr id="23" name="TextBox 23"/>
          <p:cNvSpPr txBox="1"/>
          <p:nvPr/>
        </p:nvSpPr>
        <p:spPr>
          <a:xfrm>
            <a:off x="10963554" y="3667016"/>
            <a:ext cx="6038850" cy="412115"/>
          </a:xfrm>
          <a:prstGeom prst="rect">
            <a:avLst/>
          </a:prstGeom>
        </p:spPr>
        <p:txBody>
          <a:bodyPr lIns="0" tIns="0" rIns="0" bIns="0" rtlCol="0" anchor="t">
            <a:spAutoFit/>
          </a:bodyPr>
          <a:lstStyle/>
          <a:p>
            <a:pPr>
              <a:lnSpc>
                <a:spcPts val="3520"/>
              </a:lnSpc>
            </a:pPr>
            <a:r>
              <a:rPr lang="en-US" sz="2200">
                <a:solidFill>
                  <a:srgbClr val="FEFFFD"/>
                </a:solidFill>
                <a:latin typeface="Barlow Light Bold"/>
              </a:rPr>
              <a:t>Cloud platforms</a:t>
            </a:r>
          </a:p>
        </p:txBody>
      </p:sp>
      <p:sp>
        <p:nvSpPr>
          <p:cNvPr id="24" name="TextBox 24"/>
          <p:cNvSpPr txBox="1"/>
          <p:nvPr/>
        </p:nvSpPr>
        <p:spPr>
          <a:xfrm>
            <a:off x="10963554" y="4890453"/>
            <a:ext cx="6038850" cy="412115"/>
          </a:xfrm>
          <a:prstGeom prst="rect">
            <a:avLst/>
          </a:prstGeom>
        </p:spPr>
        <p:txBody>
          <a:bodyPr lIns="0" tIns="0" rIns="0" bIns="0" rtlCol="0" anchor="t">
            <a:spAutoFit/>
          </a:bodyPr>
          <a:lstStyle/>
          <a:p>
            <a:pPr>
              <a:lnSpc>
                <a:spcPts val="3520"/>
              </a:lnSpc>
            </a:pPr>
            <a:r>
              <a:rPr lang="en-US" sz="2200">
                <a:solidFill>
                  <a:srgbClr val="FEFFFD"/>
                </a:solidFill>
                <a:latin typeface="Barlow Light Bold"/>
              </a:rPr>
              <a:t>Influx of IoT devices</a:t>
            </a:r>
          </a:p>
        </p:txBody>
      </p:sp>
      <p:sp>
        <p:nvSpPr>
          <p:cNvPr id="25" name="TextBox 25"/>
          <p:cNvSpPr txBox="1"/>
          <p:nvPr/>
        </p:nvSpPr>
        <p:spPr>
          <a:xfrm>
            <a:off x="10963554" y="6113889"/>
            <a:ext cx="6038850" cy="412115"/>
          </a:xfrm>
          <a:prstGeom prst="rect">
            <a:avLst/>
          </a:prstGeom>
        </p:spPr>
        <p:txBody>
          <a:bodyPr lIns="0" tIns="0" rIns="0" bIns="0" rtlCol="0" anchor="t">
            <a:spAutoFit/>
          </a:bodyPr>
          <a:lstStyle/>
          <a:p>
            <a:pPr>
              <a:lnSpc>
                <a:spcPts val="3520"/>
              </a:lnSpc>
            </a:pPr>
            <a:r>
              <a:rPr lang="en-US" sz="2200">
                <a:solidFill>
                  <a:srgbClr val="FEFFFD"/>
                </a:solidFill>
                <a:latin typeface="Barlow Light Bold"/>
              </a:rPr>
              <a:t>Diversified ecosystems</a:t>
            </a:r>
          </a:p>
        </p:txBody>
      </p:sp>
      <p:sp>
        <p:nvSpPr>
          <p:cNvPr id="26" name="TextBox 26"/>
          <p:cNvSpPr txBox="1"/>
          <p:nvPr/>
        </p:nvSpPr>
        <p:spPr>
          <a:xfrm>
            <a:off x="10963554" y="7337326"/>
            <a:ext cx="6038850" cy="412115"/>
          </a:xfrm>
          <a:prstGeom prst="rect">
            <a:avLst/>
          </a:prstGeom>
        </p:spPr>
        <p:txBody>
          <a:bodyPr lIns="0" tIns="0" rIns="0" bIns="0" rtlCol="0" anchor="t">
            <a:spAutoFit/>
          </a:bodyPr>
          <a:lstStyle/>
          <a:p>
            <a:pPr>
              <a:lnSpc>
                <a:spcPts val="3520"/>
              </a:lnSpc>
            </a:pPr>
            <a:r>
              <a:rPr lang="en-US" sz="2200">
                <a:solidFill>
                  <a:srgbClr val="FEFFFD"/>
                </a:solidFill>
                <a:latin typeface="Barlow Light Bold"/>
              </a:rPr>
              <a:t>Smart cities</a:t>
            </a:r>
          </a:p>
        </p:txBody>
      </p:sp>
      <p:sp>
        <p:nvSpPr>
          <p:cNvPr id="27" name="TextBox 27"/>
          <p:cNvSpPr txBox="1"/>
          <p:nvPr/>
        </p:nvSpPr>
        <p:spPr>
          <a:xfrm>
            <a:off x="1028700" y="4298950"/>
            <a:ext cx="6910754" cy="1631950"/>
          </a:xfrm>
          <a:prstGeom prst="rect">
            <a:avLst/>
          </a:prstGeom>
        </p:spPr>
        <p:txBody>
          <a:bodyPr lIns="0" tIns="0" rIns="0" bIns="0" rtlCol="0" anchor="t">
            <a:spAutoFit/>
          </a:bodyPr>
          <a:lstStyle/>
          <a:p>
            <a:pPr>
              <a:lnSpc>
                <a:spcPts val="6500"/>
              </a:lnSpc>
            </a:pPr>
            <a:r>
              <a:rPr lang="en-US" sz="5000">
                <a:solidFill>
                  <a:srgbClr val="FEFFFD"/>
                </a:solidFill>
                <a:latin typeface="Roboto Bold"/>
              </a:rPr>
              <a:t>Trends and the Future of Telecommunications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rcRect t="7865" b="7865"/>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0712609" cy="5496560"/>
            <a:chOff x="0" y="0"/>
            <a:chExt cx="14283479" cy="7328747"/>
          </a:xfrm>
        </p:grpSpPr>
        <p:sp>
          <p:nvSpPr>
            <p:cNvPr id="3" name="TextBox 3"/>
            <p:cNvSpPr txBox="1"/>
            <p:nvPr/>
          </p:nvSpPr>
          <p:spPr>
            <a:xfrm>
              <a:off x="0" y="-9525"/>
              <a:ext cx="14283479" cy="5851525"/>
            </a:xfrm>
            <a:prstGeom prst="rect">
              <a:avLst/>
            </a:prstGeom>
          </p:spPr>
          <p:txBody>
            <a:bodyPr lIns="0" tIns="0" rIns="0" bIns="0" rtlCol="0" anchor="t">
              <a:spAutoFit/>
            </a:bodyPr>
            <a:lstStyle/>
            <a:p>
              <a:pPr>
                <a:lnSpc>
                  <a:spcPts val="8640"/>
                </a:lnSpc>
              </a:pPr>
              <a:r>
                <a:rPr lang="en-US" sz="7200">
                  <a:solidFill>
                    <a:srgbClr val="FEFFFD"/>
                  </a:solidFill>
                  <a:latin typeface="Roboto Bold"/>
                </a:rPr>
                <a:t>The network of the future is already being built as we speak. 5G is an important part of that.</a:t>
              </a:r>
            </a:p>
          </p:txBody>
        </p:sp>
        <p:sp>
          <p:nvSpPr>
            <p:cNvPr id="4" name="TextBox 4"/>
            <p:cNvSpPr txBox="1"/>
            <p:nvPr/>
          </p:nvSpPr>
          <p:spPr>
            <a:xfrm>
              <a:off x="0" y="6750050"/>
              <a:ext cx="14283479" cy="578697"/>
            </a:xfrm>
            <a:prstGeom prst="rect">
              <a:avLst/>
            </a:prstGeom>
          </p:spPr>
          <p:txBody>
            <a:bodyPr lIns="0" tIns="0" rIns="0" bIns="0" rtlCol="0" anchor="t">
              <a:spAutoFit/>
            </a:bodyPr>
            <a:lstStyle/>
            <a:p>
              <a:pPr>
                <a:lnSpc>
                  <a:spcPts val="3640"/>
                </a:lnSpc>
              </a:pPr>
              <a:r>
                <a:rPr lang="en-US" sz="2600">
                  <a:solidFill>
                    <a:srgbClr val="FEFFFD"/>
                  </a:solidFill>
                  <a:latin typeface="Roboto Bold"/>
                </a:rPr>
                <a:t>EBEN ALBERTYN</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9090" b="9090"/>
          <a:stretch>
            <a:fillRect/>
          </a:stretch>
        </p:blipFill>
        <p:spPr>
          <a:xfrm>
            <a:off x="9906000" y="0"/>
            <a:ext cx="8382000" cy="10287000"/>
          </a:xfrm>
          <a:prstGeom prst="rect">
            <a:avLst/>
          </a:prstGeom>
        </p:spPr>
      </p:pic>
      <p:grpSp>
        <p:nvGrpSpPr>
          <p:cNvPr id="3" name="Group 3"/>
          <p:cNvGrpSpPr/>
          <p:nvPr/>
        </p:nvGrpSpPr>
        <p:grpSpPr>
          <a:xfrm>
            <a:off x="1476636" y="3344299"/>
            <a:ext cx="7048972" cy="3598402"/>
            <a:chOff x="0" y="0"/>
            <a:chExt cx="9398629" cy="4797870"/>
          </a:xfrm>
        </p:grpSpPr>
        <p:sp>
          <p:nvSpPr>
            <p:cNvPr id="4" name="TextBox 4"/>
            <p:cNvSpPr txBox="1"/>
            <p:nvPr/>
          </p:nvSpPr>
          <p:spPr>
            <a:xfrm>
              <a:off x="0" y="-9525"/>
              <a:ext cx="9398629" cy="2930525"/>
            </a:xfrm>
            <a:prstGeom prst="rect">
              <a:avLst/>
            </a:prstGeom>
          </p:spPr>
          <p:txBody>
            <a:bodyPr lIns="0" tIns="0" rIns="0" bIns="0" rtlCol="0" anchor="t">
              <a:spAutoFit/>
            </a:bodyPr>
            <a:lstStyle/>
            <a:p>
              <a:pPr>
                <a:lnSpc>
                  <a:spcPts val="8640"/>
                </a:lnSpc>
              </a:pPr>
              <a:r>
                <a:rPr lang="en-US" sz="7200">
                  <a:solidFill>
                    <a:srgbClr val="FEFFFD"/>
                  </a:solidFill>
                  <a:latin typeface="Roboto Bold"/>
                </a:rPr>
                <a:t>Do you have </a:t>
              </a:r>
            </a:p>
            <a:p>
              <a:pPr>
                <a:lnSpc>
                  <a:spcPts val="8640"/>
                </a:lnSpc>
              </a:pPr>
              <a:r>
                <a:rPr lang="en-US" sz="7200">
                  <a:solidFill>
                    <a:srgbClr val="FEFFFD"/>
                  </a:solidFill>
                  <a:latin typeface="Roboto Bold"/>
                </a:rPr>
                <a:t>any questions?</a:t>
              </a:r>
            </a:p>
          </p:txBody>
        </p:sp>
        <p:sp>
          <p:nvSpPr>
            <p:cNvPr id="5" name="TextBox 5"/>
            <p:cNvSpPr txBox="1"/>
            <p:nvPr/>
          </p:nvSpPr>
          <p:spPr>
            <a:xfrm>
              <a:off x="0" y="3704400"/>
              <a:ext cx="7818000" cy="1093470"/>
            </a:xfrm>
            <a:prstGeom prst="rect">
              <a:avLst/>
            </a:prstGeom>
          </p:spPr>
          <p:txBody>
            <a:bodyPr lIns="0" tIns="0" rIns="0" bIns="0" rtlCol="0" anchor="t">
              <a:spAutoFit/>
            </a:bodyPr>
            <a:lstStyle/>
            <a:p>
              <a:pPr>
                <a:lnSpc>
                  <a:spcPts val="3359"/>
                </a:lnSpc>
              </a:pPr>
              <a:r>
                <a:rPr lang="en-US" sz="2400">
                  <a:solidFill>
                    <a:srgbClr val="FEFFFD"/>
                  </a:solidFill>
                  <a:latin typeface="Barlow Light Bold"/>
                </a:rPr>
                <a:t>Send it to us! We hope you learned something new.</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grpSp>
        <p:nvGrpSpPr>
          <p:cNvPr id="2" name="Group 2"/>
          <p:cNvGrpSpPr/>
          <p:nvPr/>
        </p:nvGrpSpPr>
        <p:grpSpPr>
          <a:xfrm>
            <a:off x="1384840" y="4226523"/>
            <a:ext cx="5296694" cy="1945696"/>
            <a:chOff x="0" y="0"/>
            <a:chExt cx="7062259" cy="2594262"/>
          </a:xfrm>
        </p:grpSpPr>
        <p:sp>
          <p:nvSpPr>
            <p:cNvPr id="3" name="TextBox 3"/>
            <p:cNvSpPr txBox="1"/>
            <p:nvPr/>
          </p:nvSpPr>
          <p:spPr>
            <a:xfrm>
              <a:off x="0" y="-57150"/>
              <a:ext cx="7062259" cy="1064683"/>
            </a:xfrm>
            <a:prstGeom prst="rect">
              <a:avLst/>
            </a:prstGeom>
          </p:spPr>
          <p:txBody>
            <a:bodyPr lIns="0" tIns="0" rIns="0" bIns="0" rtlCol="0" anchor="t">
              <a:spAutoFit/>
            </a:bodyPr>
            <a:lstStyle/>
            <a:p>
              <a:pPr>
                <a:lnSpc>
                  <a:spcPts val="6500"/>
                </a:lnSpc>
              </a:pPr>
              <a:r>
                <a:rPr lang="en-US" sz="5000">
                  <a:solidFill>
                    <a:srgbClr val="FEFFFD"/>
                  </a:solidFill>
                  <a:latin typeface="Roboto Bold"/>
                </a:rPr>
                <a:t>Free Resources</a:t>
              </a:r>
            </a:p>
          </p:txBody>
        </p:sp>
        <p:sp>
          <p:nvSpPr>
            <p:cNvPr id="4" name="TextBox 4"/>
            <p:cNvSpPr txBox="1"/>
            <p:nvPr/>
          </p:nvSpPr>
          <p:spPr>
            <a:xfrm>
              <a:off x="0" y="1500792"/>
              <a:ext cx="6773440" cy="1093470"/>
            </a:xfrm>
            <a:prstGeom prst="rect">
              <a:avLst/>
            </a:prstGeom>
          </p:spPr>
          <p:txBody>
            <a:bodyPr lIns="0" tIns="0" rIns="0" bIns="0" rtlCol="0" anchor="t">
              <a:spAutoFit/>
            </a:bodyPr>
            <a:lstStyle/>
            <a:p>
              <a:pPr>
                <a:lnSpc>
                  <a:spcPts val="3359"/>
                </a:lnSpc>
              </a:pPr>
              <a:r>
                <a:rPr lang="en-US" sz="2400">
                  <a:solidFill>
                    <a:srgbClr val="FEFFFD"/>
                  </a:solidFill>
                  <a:latin typeface="Barlow Light Bold"/>
                </a:rPr>
                <a:t>Send it to us! We hope you learned something new.</a:t>
              </a: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386475" y="6272066"/>
            <a:ext cx="632537" cy="632537"/>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985536" y="6272066"/>
            <a:ext cx="632537" cy="632537"/>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566992" y="6259217"/>
            <a:ext cx="681788" cy="658235"/>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095920" y="6272066"/>
            <a:ext cx="658235" cy="658235"/>
          </a:xfrm>
          <a:prstGeom prst="rect">
            <a:avLst/>
          </a:prstGeom>
        </p:spPr>
      </p:pic>
      <p:pic>
        <p:nvPicPr>
          <p:cNvPr id="9" name="Picture 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8883841" y="6272066"/>
            <a:ext cx="632537" cy="632537"/>
          </a:xfrm>
          <a:prstGeom prst="rect">
            <a:avLst/>
          </a:prstGeom>
        </p:spPr>
      </p:pic>
      <p:pic>
        <p:nvPicPr>
          <p:cNvPr id="10" name="Picture 10"/>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0437056" y="7648181"/>
            <a:ext cx="526588" cy="658235"/>
          </a:xfrm>
          <a:prstGeom prst="rect">
            <a:avLst/>
          </a:prstGeom>
        </p:spPr>
      </p:pic>
      <p:pic>
        <p:nvPicPr>
          <p:cNvPr id="11" name="Picture 11"/>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1881363" y="7648181"/>
            <a:ext cx="836096" cy="658235"/>
          </a:xfrm>
          <a:prstGeom prst="rect">
            <a:avLst/>
          </a:prstGeom>
        </p:spPr>
      </p:pic>
      <p:pic>
        <p:nvPicPr>
          <p:cNvPr id="12" name="Picture 12"/>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3615869" y="7648181"/>
            <a:ext cx="579247" cy="658235"/>
          </a:xfrm>
          <a:prstGeom prst="rect">
            <a:avLst/>
          </a:prstGeom>
        </p:spPr>
      </p:pic>
      <p:pic>
        <p:nvPicPr>
          <p:cNvPr id="13" name="Picture 13"/>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5112675" y="7661030"/>
            <a:ext cx="619938" cy="658235"/>
          </a:xfrm>
          <a:prstGeom prst="rect">
            <a:avLst/>
          </a:prstGeom>
        </p:spPr>
      </p:pic>
      <p:pic>
        <p:nvPicPr>
          <p:cNvPr id="14" name="Picture 14"/>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9012213" y="7648181"/>
            <a:ext cx="371005" cy="658235"/>
          </a:xfrm>
          <a:prstGeom prst="rect">
            <a:avLst/>
          </a:prstGeom>
        </p:spPr>
      </p:pic>
      <p:pic>
        <p:nvPicPr>
          <p:cNvPr id="15" name="Picture 15"/>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10368871" y="4883103"/>
            <a:ext cx="667746" cy="632537"/>
          </a:xfrm>
          <a:prstGeom prst="rect">
            <a:avLst/>
          </a:prstGeom>
        </p:spPr>
      </p:pic>
      <p:pic>
        <p:nvPicPr>
          <p:cNvPr id="16" name="Picture 16"/>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12048790" y="4883103"/>
            <a:ext cx="506030" cy="632537"/>
          </a:xfrm>
          <a:prstGeom prst="rect">
            <a:avLst/>
          </a:prstGeom>
        </p:spPr>
      </p:pic>
      <p:pic>
        <p:nvPicPr>
          <p:cNvPr id="17" name="Picture 17"/>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13591618" y="4883103"/>
            <a:ext cx="632537" cy="632537"/>
          </a:xfrm>
          <a:prstGeom prst="rect">
            <a:avLst/>
          </a:prstGeom>
        </p:spPr>
      </p:pic>
      <p:pic>
        <p:nvPicPr>
          <p:cNvPr id="18" name="Picture 18"/>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a:off x="15117462" y="4883103"/>
            <a:ext cx="615151" cy="658235"/>
          </a:xfrm>
          <a:prstGeom prst="rect">
            <a:avLst/>
          </a:prstGeom>
        </p:spPr>
      </p:pic>
      <p:pic>
        <p:nvPicPr>
          <p:cNvPr id="19" name="Picture 19"/>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rcRect/>
          <a:stretch>
            <a:fillRect/>
          </a:stretch>
        </p:blipFill>
        <p:spPr>
          <a:xfrm>
            <a:off x="8879369" y="4870254"/>
            <a:ext cx="641480" cy="658235"/>
          </a:xfrm>
          <a:prstGeom prst="rect">
            <a:avLst/>
          </a:prstGeom>
        </p:spPr>
      </p:pic>
      <p:pic>
        <p:nvPicPr>
          <p:cNvPr id="20" name="Picture 20"/>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rcRect/>
          <a:stretch>
            <a:fillRect/>
          </a:stretch>
        </p:blipFill>
        <p:spPr>
          <a:xfrm>
            <a:off x="10428453" y="3494139"/>
            <a:ext cx="548582" cy="632537"/>
          </a:xfrm>
          <a:prstGeom prst="rect">
            <a:avLst/>
          </a:prstGeom>
        </p:spPr>
      </p:pic>
      <p:pic>
        <p:nvPicPr>
          <p:cNvPr id="21" name="Picture 21"/>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rcRect/>
          <a:stretch>
            <a:fillRect/>
          </a:stretch>
        </p:blipFill>
        <p:spPr>
          <a:xfrm>
            <a:off x="12024063" y="3494139"/>
            <a:ext cx="555483" cy="632537"/>
          </a:xfrm>
          <a:prstGeom prst="rect">
            <a:avLst/>
          </a:prstGeom>
        </p:spPr>
      </p:pic>
      <p:pic>
        <p:nvPicPr>
          <p:cNvPr id="22" name="Picture 22"/>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rcRect/>
          <a:stretch>
            <a:fillRect/>
          </a:stretch>
        </p:blipFill>
        <p:spPr>
          <a:xfrm>
            <a:off x="13591618" y="3494139"/>
            <a:ext cx="632537" cy="632537"/>
          </a:xfrm>
          <a:prstGeom prst="rect">
            <a:avLst/>
          </a:prstGeom>
        </p:spPr>
      </p:pic>
      <p:pic>
        <p:nvPicPr>
          <p:cNvPr id="23" name="Picture 23"/>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rcRect/>
          <a:stretch>
            <a:fillRect/>
          </a:stretch>
        </p:blipFill>
        <p:spPr>
          <a:xfrm>
            <a:off x="15164736" y="3494139"/>
            <a:ext cx="520604" cy="658235"/>
          </a:xfrm>
          <a:prstGeom prst="rect">
            <a:avLst/>
          </a:prstGeom>
        </p:spPr>
      </p:pic>
      <p:pic>
        <p:nvPicPr>
          <p:cNvPr id="24" name="Picture 24"/>
          <p:cNvPicPr>
            <a:picLocks noChangeAspect="1"/>
          </p:cNvPicPr>
          <p:nvPr/>
        </p:nvPicPr>
        <p:blipFill>
          <a:blip r:embed="rId40" cstate="print">
            <a:extLst>
              <a:ext uri="{28A0092B-C50C-407E-A947-70E740481C1C}">
                <a14:useLocalDpi xmlns:a14="http://schemas.microsoft.com/office/drawing/2010/main" val="0"/>
              </a:ext>
              <a:ext uri="{96DAC541-7B7A-43D3-8B79-37D633B846F1}">
                <asvg:svgBlip xmlns:asvg="http://schemas.microsoft.com/office/drawing/2016/SVG/main" r:embed="rId41"/>
              </a:ext>
            </a:extLst>
          </a:blip>
          <a:srcRect/>
          <a:stretch>
            <a:fillRect/>
          </a:stretch>
        </p:blipFill>
        <p:spPr>
          <a:xfrm>
            <a:off x="8879369" y="3489667"/>
            <a:ext cx="641480" cy="641480"/>
          </a:xfrm>
          <a:prstGeom prst="rect">
            <a:avLst/>
          </a:prstGeom>
        </p:spPr>
      </p:pic>
      <p:pic>
        <p:nvPicPr>
          <p:cNvPr id="25" name="Picture 25"/>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rcRect/>
          <a:stretch>
            <a:fillRect/>
          </a:stretch>
        </p:blipFill>
        <p:spPr>
          <a:xfrm>
            <a:off x="10519039" y="2053493"/>
            <a:ext cx="369172" cy="632537"/>
          </a:xfrm>
          <a:prstGeom prst="rect">
            <a:avLst/>
          </a:prstGeom>
        </p:spPr>
      </p:pic>
      <p:pic>
        <p:nvPicPr>
          <p:cNvPr id="26" name="Picture 26"/>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rcRect/>
          <a:stretch>
            <a:fillRect/>
          </a:stretch>
        </p:blipFill>
        <p:spPr>
          <a:xfrm>
            <a:off x="12052546" y="2053493"/>
            <a:ext cx="500280" cy="632537"/>
          </a:xfrm>
          <a:prstGeom prst="rect">
            <a:avLst/>
          </a:prstGeom>
        </p:spPr>
      </p:pic>
      <p:pic>
        <p:nvPicPr>
          <p:cNvPr id="27" name="Picture 27"/>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rcRect/>
          <a:stretch>
            <a:fillRect/>
          </a:stretch>
        </p:blipFill>
        <p:spPr>
          <a:xfrm>
            <a:off x="13655753" y="2053493"/>
            <a:ext cx="506030" cy="632537"/>
          </a:xfrm>
          <a:prstGeom prst="rect">
            <a:avLst/>
          </a:prstGeom>
        </p:spPr>
      </p:pic>
      <p:pic>
        <p:nvPicPr>
          <p:cNvPr id="28" name="Picture 28"/>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rcRect/>
          <a:stretch>
            <a:fillRect/>
          </a:stretch>
        </p:blipFill>
        <p:spPr>
          <a:xfrm>
            <a:off x="15099195" y="2053493"/>
            <a:ext cx="653448" cy="658235"/>
          </a:xfrm>
          <a:prstGeom prst="rect">
            <a:avLst/>
          </a:prstGeom>
        </p:spPr>
      </p:pic>
      <p:pic>
        <p:nvPicPr>
          <p:cNvPr id="29" name="Picture 29"/>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rcRect/>
          <a:stretch>
            <a:fillRect/>
          </a:stretch>
        </p:blipFill>
        <p:spPr>
          <a:xfrm>
            <a:off x="8879369" y="1967735"/>
            <a:ext cx="643243" cy="80405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E2D2D"/>
        </a:solidFill>
        <a:effectLst/>
      </p:bgPr>
    </p:bg>
    <p:spTree>
      <p:nvGrpSpPr>
        <p:cNvPr id="1" name=""/>
        <p:cNvGrpSpPr/>
        <p:nvPr/>
      </p:nvGrpSpPr>
      <p:grpSpPr>
        <a:xfrm>
          <a:off x="0" y="0"/>
          <a:ext cx="0" cy="0"/>
          <a:chOff x="0" y="0"/>
          <a:chExt cx="0" cy="0"/>
        </a:xfrm>
      </p:grpSpPr>
      <p:grpSp>
        <p:nvGrpSpPr>
          <p:cNvPr id="2" name="Group 2"/>
          <p:cNvGrpSpPr/>
          <p:nvPr/>
        </p:nvGrpSpPr>
        <p:grpSpPr>
          <a:xfrm>
            <a:off x="9981603" y="2576195"/>
            <a:ext cx="6109053" cy="5134610"/>
            <a:chOff x="0" y="0"/>
            <a:chExt cx="8145404" cy="6846147"/>
          </a:xfrm>
        </p:grpSpPr>
        <p:sp>
          <p:nvSpPr>
            <p:cNvPr id="3" name="AutoShape 3"/>
            <p:cNvSpPr/>
            <p:nvPr/>
          </p:nvSpPr>
          <p:spPr>
            <a:xfrm>
              <a:off x="0" y="813308"/>
              <a:ext cx="8145404" cy="0"/>
            </a:xfrm>
            <a:prstGeom prst="line">
              <a:avLst/>
            </a:prstGeom>
            <a:ln w="50800" cap="rnd">
              <a:solidFill>
                <a:srgbClr val="101010"/>
              </a:solidFill>
              <a:prstDash val="sysDot"/>
              <a:headEnd type="none" w="sm" len="sm"/>
              <a:tailEnd type="none" w="sm" len="sm"/>
            </a:ln>
          </p:spPr>
        </p:sp>
        <p:sp>
          <p:nvSpPr>
            <p:cNvPr id="4" name="AutoShape 4"/>
            <p:cNvSpPr/>
            <p:nvPr/>
          </p:nvSpPr>
          <p:spPr>
            <a:xfrm>
              <a:off x="0" y="2105491"/>
              <a:ext cx="8145404" cy="0"/>
            </a:xfrm>
            <a:prstGeom prst="line">
              <a:avLst/>
            </a:prstGeom>
            <a:ln w="50800" cap="rnd">
              <a:solidFill>
                <a:srgbClr val="101010"/>
              </a:solidFill>
              <a:prstDash val="sysDot"/>
              <a:headEnd type="none" w="sm" len="sm"/>
              <a:tailEnd type="none" w="sm" len="sm"/>
            </a:ln>
          </p:spPr>
        </p:sp>
        <p:sp>
          <p:nvSpPr>
            <p:cNvPr id="5" name="AutoShape 5"/>
            <p:cNvSpPr/>
            <p:nvPr/>
          </p:nvSpPr>
          <p:spPr>
            <a:xfrm>
              <a:off x="0" y="3397673"/>
              <a:ext cx="8145404" cy="0"/>
            </a:xfrm>
            <a:prstGeom prst="line">
              <a:avLst/>
            </a:prstGeom>
            <a:ln w="50800" cap="rnd">
              <a:solidFill>
                <a:srgbClr val="101010"/>
              </a:solidFill>
              <a:prstDash val="sysDot"/>
              <a:headEnd type="none" w="sm" len="sm"/>
              <a:tailEnd type="none" w="sm" len="sm"/>
            </a:ln>
          </p:spPr>
        </p:sp>
        <p:sp>
          <p:nvSpPr>
            <p:cNvPr id="6" name="AutoShape 6"/>
            <p:cNvSpPr/>
            <p:nvPr/>
          </p:nvSpPr>
          <p:spPr>
            <a:xfrm>
              <a:off x="0" y="4689856"/>
              <a:ext cx="8145404" cy="0"/>
            </a:xfrm>
            <a:prstGeom prst="line">
              <a:avLst/>
            </a:prstGeom>
            <a:ln w="50800" cap="rnd">
              <a:solidFill>
                <a:srgbClr val="101010"/>
              </a:solidFill>
              <a:prstDash val="sysDot"/>
              <a:headEnd type="none" w="sm" len="sm"/>
              <a:tailEnd type="none" w="sm" len="sm"/>
            </a:ln>
          </p:spPr>
        </p:sp>
        <p:sp>
          <p:nvSpPr>
            <p:cNvPr id="7" name="AutoShape 7"/>
            <p:cNvSpPr/>
            <p:nvPr/>
          </p:nvSpPr>
          <p:spPr>
            <a:xfrm>
              <a:off x="0" y="5982039"/>
              <a:ext cx="8145404" cy="0"/>
            </a:xfrm>
            <a:prstGeom prst="line">
              <a:avLst/>
            </a:prstGeom>
            <a:ln w="50800" cap="rnd">
              <a:solidFill>
                <a:srgbClr val="101010"/>
              </a:solidFill>
              <a:prstDash val="sysDot"/>
              <a:headEnd type="none" w="sm" len="sm"/>
              <a:tailEnd type="none" w="sm" len="sm"/>
            </a:ln>
          </p:spPr>
        </p:sp>
        <p:sp>
          <p:nvSpPr>
            <p:cNvPr id="8" name="TextBox 8"/>
            <p:cNvSpPr txBox="1"/>
            <p:nvPr/>
          </p:nvSpPr>
          <p:spPr>
            <a:xfrm>
              <a:off x="0" y="-85725"/>
              <a:ext cx="8145404" cy="520912"/>
            </a:xfrm>
            <a:prstGeom prst="rect">
              <a:avLst/>
            </a:prstGeom>
          </p:spPr>
          <p:txBody>
            <a:bodyPr lIns="0" tIns="0" rIns="0" bIns="0" rtlCol="0" anchor="t">
              <a:spAutoFit/>
            </a:bodyPr>
            <a:lstStyle/>
            <a:p>
              <a:pPr>
                <a:lnSpc>
                  <a:spcPts val="3520"/>
                </a:lnSpc>
              </a:pPr>
              <a:r>
                <a:rPr lang="en-US" sz="2200">
                  <a:solidFill>
                    <a:srgbClr val="FEFFFD"/>
                  </a:solidFill>
                  <a:latin typeface="Barlow Light Bold"/>
                </a:rPr>
                <a:t>5G in a nutshell</a:t>
              </a:r>
            </a:p>
          </p:txBody>
        </p:sp>
        <p:sp>
          <p:nvSpPr>
            <p:cNvPr id="9" name="TextBox 9"/>
            <p:cNvSpPr txBox="1"/>
            <p:nvPr/>
          </p:nvSpPr>
          <p:spPr>
            <a:xfrm>
              <a:off x="0" y="1156504"/>
              <a:ext cx="8145404" cy="520912"/>
            </a:xfrm>
            <a:prstGeom prst="rect">
              <a:avLst/>
            </a:prstGeom>
          </p:spPr>
          <p:txBody>
            <a:bodyPr lIns="0" tIns="0" rIns="0" bIns="0" rtlCol="0" anchor="t">
              <a:spAutoFit/>
            </a:bodyPr>
            <a:lstStyle/>
            <a:p>
              <a:pPr>
                <a:lnSpc>
                  <a:spcPts val="3520"/>
                </a:lnSpc>
              </a:pPr>
              <a:r>
                <a:rPr lang="en-US" sz="2200">
                  <a:solidFill>
                    <a:srgbClr val="FEFFFD"/>
                  </a:solidFill>
                  <a:latin typeface="Barlow Light Bold"/>
                </a:rPr>
                <a:t>List the topics covered in the presentation</a:t>
              </a:r>
            </a:p>
          </p:txBody>
        </p:sp>
        <p:sp>
          <p:nvSpPr>
            <p:cNvPr id="10" name="TextBox 10"/>
            <p:cNvSpPr txBox="1"/>
            <p:nvPr/>
          </p:nvSpPr>
          <p:spPr>
            <a:xfrm>
              <a:off x="0" y="2448687"/>
              <a:ext cx="8145404" cy="520912"/>
            </a:xfrm>
            <a:prstGeom prst="rect">
              <a:avLst/>
            </a:prstGeom>
          </p:spPr>
          <p:txBody>
            <a:bodyPr lIns="0" tIns="0" rIns="0" bIns="0" rtlCol="0" anchor="t">
              <a:spAutoFit/>
            </a:bodyPr>
            <a:lstStyle/>
            <a:p>
              <a:pPr>
                <a:lnSpc>
                  <a:spcPts val="3520"/>
                </a:lnSpc>
              </a:pPr>
              <a:r>
                <a:rPr lang="en-US" sz="2200">
                  <a:solidFill>
                    <a:srgbClr val="FEFFFD"/>
                  </a:solidFill>
                  <a:latin typeface="Barlow Light Bold"/>
                </a:rPr>
                <a:t>5G: Then and now</a:t>
              </a:r>
            </a:p>
          </p:txBody>
        </p:sp>
        <p:sp>
          <p:nvSpPr>
            <p:cNvPr id="11" name="TextBox 11"/>
            <p:cNvSpPr txBox="1"/>
            <p:nvPr/>
          </p:nvSpPr>
          <p:spPr>
            <a:xfrm>
              <a:off x="0" y="3740870"/>
              <a:ext cx="8145404" cy="520912"/>
            </a:xfrm>
            <a:prstGeom prst="rect">
              <a:avLst/>
            </a:prstGeom>
          </p:spPr>
          <p:txBody>
            <a:bodyPr lIns="0" tIns="0" rIns="0" bIns="0" rtlCol="0" anchor="t">
              <a:spAutoFit/>
            </a:bodyPr>
            <a:lstStyle/>
            <a:p>
              <a:pPr>
                <a:lnSpc>
                  <a:spcPts val="3520"/>
                </a:lnSpc>
              </a:pPr>
              <a:r>
                <a:rPr lang="en-US" sz="2200">
                  <a:solidFill>
                    <a:srgbClr val="FEFFFD"/>
                  </a:solidFill>
                  <a:latin typeface="Barlow Light Bold"/>
                </a:rPr>
                <a:t>Mobile Networks and 5G Technology</a:t>
              </a:r>
            </a:p>
          </p:txBody>
        </p:sp>
        <p:sp>
          <p:nvSpPr>
            <p:cNvPr id="12" name="TextBox 12"/>
            <p:cNvSpPr txBox="1"/>
            <p:nvPr/>
          </p:nvSpPr>
          <p:spPr>
            <a:xfrm>
              <a:off x="0" y="5033052"/>
              <a:ext cx="8145404" cy="520912"/>
            </a:xfrm>
            <a:prstGeom prst="rect">
              <a:avLst/>
            </a:prstGeom>
          </p:spPr>
          <p:txBody>
            <a:bodyPr lIns="0" tIns="0" rIns="0" bIns="0" rtlCol="0" anchor="t">
              <a:spAutoFit/>
            </a:bodyPr>
            <a:lstStyle/>
            <a:p>
              <a:pPr>
                <a:lnSpc>
                  <a:spcPts val="3520"/>
                </a:lnSpc>
              </a:pPr>
              <a:r>
                <a:rPr lang="en-US" sz="2200">
                  <a:solidFill>
                    <a:srgbClr val="FEFFFD"/>
                  </a:solidFill>
                  <a:latin typeface="Barlow Light Bold"/>
                </a:rPr>
                <a:t>5G Technology Adoption in the World</a:t>
              </a:r>
            </a:p>
          </p:txBody>
        </p:sp>
        <p:sp>
          <p:nvSpPr>
            <p:cNvPr id="13" name="TextBox 13"/>
            <p:cNvSpPr txBox="1"/>
            <p:nvPr/>
          </p:nvSpPr>
          <p:spPr>
            <a:xfrm>
              <a:off x="0" y="6325235"/>
              <a:ext cx="8145404" cy="520912"/>
            </a:xfrm>
            <a:prstGeom prst="rect">
              <a:avLst/>
            </a:prstGeom>
          </p:spPr>
          <p:txBody>
            <a:bodyPr lIns="0" tIns="0" rIns="0" bIns="0" rtlCol="0" anchor="t">
              <a:spAutoFit/>
            </a:bodyPr>
            <a:lstStyle/>
            <a:p>
              <a:pPr>
                <a:lnSpc>
                  <a:spcPts val="3520"/>
                </a:lnSpc>
              </a:pPr>
              <a:r>
                <a:rPr lang="en-US" sz="2200">
                  <a:solidFill>
                    <a:srgbClr val="FEFFFD"/>
                  </a:solidFill>
                  <a:latin typeface="Barlow Light Bold"/>
                </a:rPr>
                <a:t>Benefits of 5G Technology</a:t>
              </a:r>
            </a:p>
          </p:txBody>
        </p:sp>
      </p:grpSp>
      <p:grpSp>
        <p:nvGrpSpPr>
          <p:cNvPr id="14" name="Group 14"/>
          <p:cNvGrpSpPr/>
          <p:nvPr/>
        </p:nvGrpSpPr>
        <p:grpSpPr>
          <a:xfrm>
            <a:off x="2197344" y="4146359"/>
            <a:ext cx="6271100" cy="2044446"/>
            <a:chOff x="0" y="0"/>
            <a:chExt cx="8361466" cy="2725928"/>
          </a:xfrm>
        </p:grpSpPr>
        <p:sp>
          <p:nvSpPr>
            <p:cNvPr id="15" name="TextBox 15"/>
            <p:cNvSpPr txBox="1"/>
            <p:nvPr/>
          </p:nvSpPr>
          <p:spPr>
            <a:xfrm>
              <a:off x="0" y="-9525"/>
              <a:ext cx="8361466" cy="1470025"/>
            </a:xfrm>
            <a:prstGeom prst="rect">
              <a:avLst/>
            </a:prstGeom>
          </p:spPr>
          <p:txBody>
            <a:bodyPr lIns="0" tIns="0" rIns="0" bIns="0" rtlCol="0" anchor="t">
              <a:spAutoFit/>
            </a:bodyPr>
            <a:lstStyle/>
            <a:p>
              <a:pPr>
                <a:lnSpc>
                  <a:spcPts val="8640"/>
                </a:lnSpc>
              </a:pPr>
              <a:r>
                <a:rPr lang="en-US" sz="7200" dirty="0">
                  <a:solidFill>
                    <a:srgbClr val="FEFFFD"/>
                  </a:solidFill>
                  <a:latin typeface="Roboto Bold"/>
                </a:rPr>
                <a:t>5G 101</a:t>
              </a:r>
            </a:p>
          </p:txBody>
        </p:sp>
        <p:sp>
          <p:nvSpPr>
            <p:cNvPr id="16" name="TextBox 16"/>
            <p:cNvSpPr txBox="1"/>
            <p:nvPr/>
          </p:nvSpPr>
          <p:spPr>
            <a:xfrm>
              <a:off x="0" y="2049653"/>
              <a:ext cx="6844612" cy="676275"/>
            </a:xfrm>
            <a:prstGeom prst="rect">
              <a:avLst/>
            </a:prstGeom>
          </p:spPr>
          <p:txBody>
            <a:bodyPr lIns="0" tIns="0" rIns="0" bIns="0" rtlCol="0" anchor="t">
              <a:spAutoFit/>
            </a:bodyPr>
            <a:lstStyle/>
            <a:p>
              <a:pPr>
                <a:lnSpc>
                  <a:spcPts val="4199"/>
                </a:lnSpc>
              </a:pPr>
              <a:r>
                <a:rPr lang="en-US" sz="2999">
                  <a:solidFill>
                    <a:srgbClr val="FEFFFD"/>
                  </a:solidFill>
                  <a:latin typeface="Barlow Light"/>
                </a:rPr>
                <a:t>A primer on 5G Technology</a:t>
              </a:r>
            </a:p>
          </p:txBody>
        </p: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anim calcmode="lin" valueType="num">
                                      <p:cBhvr>
                                        <p:cTn id="13" dur="500" fill="hold"/>
                                        <p:tgtEl>
                                          <p:spTgt spid="14"/>
                                        </p:tgtEl>
                                        <p:attrNameLst>
                                          <p:attrName>ppt_x</p:attrName>
                                        </p:attrNameLst>
                                      </p:cBhvr>
                                      <p:tavLst>
                                        <p:tav tm="0">
                                          <p:val>
                                            <p:strVal val="#ppt_x"/>
                                          </p:val>
                                        </p:tav>
                                        <p:tav tm="100000">
                                          <p:val>
                                            <p:strVal val="#ppt_x"/>
                                          </p:val>
                                        </p:tav>
                                      </p:tavLst>
                                    </p:anim>
                                    <p:anim calcmode="lin" valueType="num">
                                      <p:cBhvr>
                                        <p:cTn id="14"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FF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045970"/>
            <a:ext cx="7345424" cy="5676265"/>
            <a:chOff x="0" y="0"/>
            <a:chExt cx="9793899" cy="7568353"/>
          </a:xfrm>
        </p:grpSpPr>
        <p:sp>
          <p:nvSpPr>
            <p:cNvPr id="3" name="TextBox 3"/>
            <p:cNvSpPr txBox="1"/>
            <p:nvPr/>
          </p:nvSpPr>
          <p:spPr>
            <a:xfrm>
              <a:off x="0" y="-9525"/>
              <a:ext cx="9793899" cy="2930525"/>
            </a:xfrm>
            <a:prstGeom prst="rect">
              <a:avLst/>
            </a:prstGeom>
          </p:spPr>
          <p:txBody>
            <a:bodyPr lIns="0" tIns="0" rIns="0" bIns="0" rtlCol="0" anchor="t">
              <a:spAutoFit/>
            </a:bodyPr>
            <a:lstStyle/>
            <a:p>
              <a:pPr>
                <a:lnSpc>
                  <a:spcPts val="8640"/>
                </a:lnSpc>
              </a:pPr>
              <a:r>
                <a:rPr lang="en-US" sz="7200">
                  <a:solidFill>
                    <a:srgbClr val="101010"/>
                  </a:solidFill>
                  <a:latin typeface="Roboto Bold"/>
                </a:rPr>
                <a:t>5G Technology in a nutshell</a:t>
              </a:r>
            </a:p>
          </p:txBody>
        </p:sp>
        <p:sp>
          <p:nvSpPr>
            <p:cNvPr id="4" name="TextBox 4"/>
            <p:cNvSpPr txBox="1"/>
            <p:nvPr/>
          </p:nvSpPr>
          <p:spPr>
            <a:xfrm>
              <a:off x="0" y="4047278"/>
              <a:ext cx="9793899" cy="3521075"/>
            </a:xfrm>
            <a:prstGeom prst="rect">
              <a:avLst/>
            </a:prstGeom>
          </p:spPr>
          <p:txBody>
            <a:bodyPr lIns="0" tIns="0" rIns="0" bIns="0" rtlCol="0" anchor="t">
              <a:spAutoFit/>
            </a:bodyPr>
            <a:lstStyle/>
            <a:p>
              <a:pPr>
                <a:lnSpc>
                  <a:spcPts val="4199"/>
                </a:lnSpc>
              </a:pPr>
              <a:r>
                <a:rPr lang="en-US" sz="2999">
                  <a:solidFill>
                    <a:srgbClr val="101010"/>
                  </a:solidFill>
                  <a:latin typeface="Barlow Light"/>
                </a:rPr>
                <a:t>5G is the fifth generation of wireless technology that boasts way more than just faster speeds. It uses higher frequency bands to support quick connection, less latency, and more devices.</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AutoShape 2"/>
          <p:cNvSpPr/>
          <p:nvPr/>
        </p:nvSpPr>
        <p:spPr>
          <a:xfrm rot="-5400000">
            <a:off x="6051702" y="5124450"/>
            <a:ext cx="6109053" cy="0"/>
          </a:xfrm>
          <a:prstGeom prst="line">
            <a:avLst/>
          </a:prstGeom>
          <a:ln w="38100" cap="rnd">
            <a:solidFill>
              <a:srgbClr val="2E2D2D"/>
            </a:solidFill>
            <a:prstDash val="sysDot"/>
            <a:headEnd type="none" w="sm" len="sm"/>
            <a:tailEnd type="none" w="sm" len="sm"/>
          </a:ln>
        </p:spPr>
      </p:sp>
      <p:sp>
        <p:nvSpPr>
          <p:cNvPr id="3" name="TextBox 3"/>
          <p:cNvSpPr txBox="1"/>
          <p:nvPr/>
        </p:nvSpPr>
        <p:spPr>
          <a:xfrm>
            <a:off x="1066472" y="4823460"/>
            <a:ext cx="6940062" cy="415290"/>
          </a:xfrm>
          <a:prstGeom prst="rect">
            <a:avLst/>
          </a:prstGeom>
        </p:spPr>
        <p:txBody>
          <a:bodyPr lIns="0" tIns="0" rIns="0" bIns="0" rtlCol="0" anchor="t">
            <a:spAutoFit/>
          </a:bodyPr>
          <a:lstStyle/>
          <a:p>
            <a:pPr algn="ctr">
              <a:lnSpc>
                <a:spcPts val="3359"/>
              </a:lnSpc>
            </a:pPr>
            <a:r>
              <a:rPr lang="en-US" sz="2400">
                <a:solidFill>
                  <a:srgbClr val="FEFFFD"/>
                </a:solidFill>
                <a:latin typeface="Barlow Light Bold"/>
              </a:rPr>
              <a:t>The fastest speed is 200 Mbps</a:t>
            </a:r>
          </a:p>
        </p:txBody>
      </p:sp>
      <p:sp>
        <p:nvSpPr>
          <p:cNvPr id="4" name="TextBox 4"/>
          <p:cNvSpPr txBox="1"/>
          <p:nvPr/>
        </p:nvSpPr>
        <p:spPr>
          <a:xfrm>
            <a:off x="1066472" y="5906025"/>
            <a:ext cx="6940062" cy="415290"/>
          </a:xfrm>
          <a:prstGeom prst="rect">
            <a:avLst/>
          </a:prstGeom>
        </p:spPr>
        <p:txBody>
          <a:bodyPr lIns="0" tIns="0" rIns="0" bIns="0" rtlCol="0" anchor="t">
            <a:spAutoFit/>
          </a:bodyPr>
          <a:lstStyle/>
          <a:p>
            <a:pPr algn="ctr">
              <a:lnSpc>
                <a:spcPts val="3359"/>
              </a:lnSpc>
            </a:pPr>
            <a:r>
              <a:rPr lang="en-US" sz="2400">
                <a:solidFill>
                  <a:srgbClr val="FEFFFD"/>
                </a:solidFill>
                <a:latin typeface="Barlow Light Bold"/>
              </a:rPr>
              <a:t>Latency is 20 to 30 milliseconds</a:t>
            </a:r>
          </a:p>
        </p:txBody>
      </p:sp>
      <p:sp>
        <p:nvSpPr>
          <p:cNvPr id="5" name="TextBox 5"/>
          <p:cNvSpPr txBox="1"/>
          <p:nvPr/>
        </p:nvSpPr>
        <p:spPr>
          <a:xfrm>
            <a:off x="1066472" y="6988590"/>
            <a:ext cx="6940062" cy="415290"/>
          </a:xfrm>
          <a:prstGeom prst="rect">
            <a:avLst/>
          </a:prstGeom>
        </p:spPr>
        <p:txBody>
          <a:bodyPr lIns="0" tIns="0" rIns="0" bIns="0" rtlCol="0" anchor="t">
            <a:spAutoFit/>
          </a:bodyPr>
          <a:lstStyle/>
          <a:p>
            <a:pPr algn="ctr">
              <a:lnSpc>
                <a:spcPts val="3359"/>
              </a:lnSpc>
            </a:pPr>
            <a:r>
              <a:rPr lang="en-US" sz="2400">
                <a:solidFill>
                  <a:srgbClr val="FEFFFD"/>
                </a:solidFill>
                <a:latin typeface="Barlow Light Bold"/>
              </a:rPr>
              <a:t>Channel bandwidth is up to 20 MHz</a:t>
            </a:r>
          </a:p>
        </p:txBody>
      </p:sp>
      <p:sp>
        <p:nvSpPr>
          <p:cNvPr id="6" name="TextBox 6"/>
          <p:cNvSpPr txBox="1"/>
          <p:nvPr/>
        </p:nvSpPr>
        <p:spPr>
          <a:xfrm>
            <a:off x="1066472" y="2787474"/>
            <a:ext cx="6940062" cy="812800"/>
          </a:xfrm>
          <a:prstGeom prst="rect">
            <a:avLst/>
          </a:prstGeom>
        </p:spPr>
        <p:txBody>
          <a:bodyPr lIns="0" tIns="0" rIns="0" bIns="0" rtlCol="0" anchor="t">
            <a:spAutoFit/>
          </a:bodyPr>
          <a:lstStyle/>
          <a:p>
            <a:pPr algn="ctr">
              <a:lnSpc>
                <a:spcPts val="6500"/>
              </a:lnSpc>
            </a:pPr>
            <a:r>
              <a:rPr lang="en-US" sz="5000">
                <a:solidFill>
                  <a:srgbClr val="FEFFFD"/>
                </a:solidFill>
                <a:latin typeface="Roboto Bold"/>
              </a:rPr>
              <a:t>Before 5G Technology</a:t>
            </a:r>
          </a:p>
        </p:txBody>
      </p:sp>
      <p:sp>
        <p:nvSpPr>
          <p:cNvPr id="7" name="TextBox 7"/>
          <p:cNvSpPr txBox="1"/>
          <p:nvPr/>
        </p:nvSpPr>
        <p:spPr>
          <a:xfrm>
            <a:off x="10281467" y="4823460"/>
            <a:ext cx="6940062" cy="415290"/>
          </a:xfrm>
          <a:prstGeom prst="rect">
            <a:avLst/>
          </a:prstGeom>
        </p:spPr>
        <p:txBody>
          <a:bodyPr lIns="0" tIns="0" rIns="0" bIns="0" rtlCol="0" anchor="t">
            <a:spAutoFit/>
          </a:bodyPr>
          <a:lstStyle/>
          <a:p>
            <a:pPr algn="ctr">
              <a:lnSpc>
                <a:spcPts val="3359"/>
              </a:lnSpc>
            </a:pPr>
            <a:r>
              <a:rPr lang="en-US" sz="2400">
                <a:solidFill>
                  <a:srgbClr val="FEFFFD"/>
                </a:solidFill>
                <a:latin typeface="Barlow Light Bold"/>
              </a:rPr>
              <a:t>The fastest speed can go beyond 1 Gbps.</a:t>
            </a:r>
          </a:p>
        </p:txBody>
      </p:sp>
      <p:sp>
        <p:nvSpPr>
          <p:cNvPr id="8" name="TextBox 8"/>
          <p:cNvSpPr txBox="1"/>
          <p:nvPr/>
        </p:nvSpPr>
        <p:spPr>
          <a:xfrm>
            <a:off x="10281467" y="5906025"/>
            <a:ext cx="6940062" cy="415290"/>
          </a:xfrm>
          <a:prstGeom prst="rect">
            <a:avLst/>
          </a:prstGeom>
        </p:spPr>
        <p:txBody>
          <a:bodyPr lIns="0" tIns="0" rIns="0" bIns="0" rtlCol="0" anchor="t">
            <a:spAutoFit/>
          </a:bodyPr>
          <a:lstStyle/>
          <a:p>
            <a:pPr algn="ctr">
              <a:lnSpc>
                <a:spcPts val="3359"/>
              </a:lnSpc>
            </a:pPr>
            <a:r>
              <a:rPr lang="en-US" sz="2400">
                <a:solidFill>
                  <a:srgbClr val="FEFFFD"/>
                </a:solidFill>
                <a:latin typeface="Barlow Light Bold"/>
              </a:rPr>
              <a:t>Latency is less than ten milliseconds</a:t>
            </a:r>
          </a:p>
        </p:txBody>
      </p:sp>
      <p:sp>
        <p:nvSpPr>
          <p:cNvPr id="9" name="TextBox 9"/>
          <p:cNvSpPr txBox="1"/>
          <p:nvPr/>
        </p:nvSpPr>
        <p:spPr>
          <a:xfrm>
            <a:off x="10281467" y="6988590"/>
            <a:ext cx="6940062" cy="415290"/>
          </a:xfrm>
          <a:prstGeom prst="rect">
            <a:avLst/>
          </a:prstGeom>
        </p:spPr>
        <p:txBody>
          <a:bodyPr lIns="0" tIns="0" rIns="0" bIns="0" rtlCol="0" anchor="t">
            <a:spAutoFit/>
          </a:bodyPr>
          <a:lstStyle/>
          <a:p>
            <a:pPr algn="ctr">
              <a:lnSpc>
                <a:spcPts val="3359"/>
              </a:lnSpc>
            </a:pPr>
            <a:r>
              <a:rPr lang="en-US" sz="2400">
                <a:solidFill>
                  <a:srgbClr val="FEFFFD"/>
                </a:solidFill>
                <a:latin typeface="Barlow Light Bold"/>
              </a:rPr>
              <a:t>Channel bandwidth is up to 500 MHz</a:t>
            </a:r>
          </a:p>
        </p:txBody>
      </p:sp>
      <p:sp>
        <p:nvSpPr>
          <p:cNvPr id="10" name="TextBox 10"/>
          <p:cNvSpPr txBox="1"/>
          <p:nvPr/>
        </p:nvSpPr>
        <p:spPr>
          <a:xfrm>
            <a:off x="10281467" y="2787474"/>
            <a:ext cx="6940062" cy="812800"/>
          </a:xfrm>
          <a:prstGeom prst="rect">
            <a:avLst/>
          </a:prstGeom>
        </p:spPr>
        <p:txBody>
          <a:bodyPr lIns="0" tIns="0" rIns="0" bIns="0" rtlCol="0" anchor="t">
            <a:spAutoFit/>
          </a:bodyPr>
          <a:lstStyle/>
          <a:p>
            <a:pPr algn="ctr">
              <a:lnSpc>
                <a:spcPts val="6500"/>
              </a:lnSpc>
            </a:pPr>
            <a:r>
              <a:rPr lang="en-US" sz="5000">
                <a:solidFill>
                  <a:srgbClr val="FEFFFD"/>
                </a:solidFill>
                <a:latin typeface="Roboto Bold"/>
              </a:rPr>
              <a:t>With 5G Technology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E2D2D"/>
        </a:solidFill>
        <a:effectLst/>
      </p:bgPr>
    </p:bg>
    <p:spTree>
      <p:nvGrpSpPr>
        <p:cNvPr id="1" name=""/>
        <p:cNvGrpSpPr/>
        <p:nvPr/>
      </p:nvGrpSpPr>
      <p:grpSpPr>
        <a:xfrm>
          <a:off x="0" y="0"/>
          <a:ext cx="0" cy="0"/>
          <a:chOff x="0" y="0"/>
          <a:chExt cx="0" cy="0"/>
        </a:xfrm>
      </p:grpSpPr>
      <p:sp>
        <p:nvSpPr>
          <p:cNvPr id="2" name="AutoShape 2"/>
          <p:cNvSpPr/>
          <p:nvPr/>
        </p:nvSpPr>
        <p:spPr>
          <a:xfrm rot="-5400000">
            <a:off x="2105271" y="5124450"/>
            <a:ext cx="10287000" cy="0"/>
          </a:xfrm>
          <a:prstGeom prst="line">
            <a:avLst/>
          </a:prstGeom>
          <a:ln w="38100" cap="rnd">
            <a:solidFill>
              <a:srgbClr val="101010"/>
            </a:solidFill>
            <a:prstDash val="sysDot"/>
            <a:headEnd type="none" w="sm" len="sm"/>
            <a:tailEnd type="none" w="sm" len="sm"/>
          </a:ln>
        </p:spPr>
      </p:sp>
      <p:grpSp>
        <p:nvGrpSpPr>
          <p:cNvPr id="3" name="Group 3"/>
          <p:cNvGrpSpPr/>
          <p:nvPr/>
        </p:nvGrpSpPr>
        <p:grpSpPr>
          <a:xfrm>
            <a:off x="6968759" y="1603704"/>
            <a:ext cx="598125" cy="598125"/>
            <a:chOff x="0" y="0"/>
            <a:chExt cx="797500" cy="797500"/>
          </a:xfrm>
        </p:grpSpPr>
        <p:grpSp>
          <p:nvGrpSpPr>
            <p:cNvPr id="4" name="Group 4"/>
            <p:cNvGrpSpPr/>
            <p:nvPr/>
          </p:nvGrpSpPr>
          <p:grpSpPr>
            <a:xfrm>
              <a:off x="0" y="0"/>
              <a:ext cx="797500" cy="797500"/>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01010"/>
              </a:solidFill>
            </p:spPr>
          </p:sp>
        </p:grpSp>
        <p:sp>
          <p:nvSpPr>
            <p:cNvPr id="6" name="TextBox 6"/>
            <p:cNvSpPr txBox="1"/>
            <p:nvPr/>
          </p:nvSpPr>
          <p:spPr>
            <a:xfrm>
              <a:off x="138248" y="223777"/>
              <a:ext cx="521004" cy="344080"/>
            </a:xfrm>
            <a:prstGeom prst="rect">
              <a:avLst/>
            </a:prstGeom>
          </p:spPr>
          <p:txBody>
            <a:bodyPr lIns="0" tIns="0" rIns="0" bIns="0" rtlCol="0" anchor="t">
              <a:spAutoFit/>
            </a:bodyPr>
            <a:lstStyle/>
            <a:p>
              <a:pPr algn="ctr">
                <a:lnSpc>
                  <a:spcPts val="2152"/>
                </a:lnSpc>
              </a:pPr>
              <a:r>
                <a:rPr lang="en-US" sz="1537">
                  <a:solidFill>
                    <a:srgbClr val="FEFFFD"/>
                  </a:solidFill>
                  <a:latin typeface="Roboto"/>
                </a:rPr>
                <a:t>1G</a:t>
              </a:r>
            </a:p>
          </p:txBody>
        </p:sp>
      </p:grpSp>
      <p:grpSp>
        <p:nvGrpSpPr>
          <p:cNvPr id="7" name="Group 7"/>
          <p:cNvGrpSpPr/>
          <p:nvPr/>
        </p:nvGrpSpPr>
        <p:grpSpPr>
          <a:xfrm>
            <a:off x="6968759" y="3203269"/>
            <a:ext cx="598125" cy="598125"/>
            <a:chOff x="0" y="0"/>
            <a:chExt cx="797500" cy="797500"/>
          </a:xfrm>
        </p:grpSpPr>
        <p:grpSp>
          <p:nvGrpSpPr>
            <p:cNvPr id="8" name="Group 8"/>
            <p:cNvGrpSpPr/>
            <p:nvPr/>
          </p:nvGrpSpPr>
          <p:grpSpPr>
            <a:xfrm>
              <a:off x="0" y="0"/>
              <a:ext cx="797500" cy="79750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01010"/>
              </a:solidFill>
            </p:spPr>
          </p:sp>
        </p:grpSp>
        <p:sp>
          <p:nvSpPr>
            <p:cNvPr id="10" name="TextBox 10"/>
            <p:cNvSpPr txBox="1"/>
            <p:nvPr/>
          </p:nvSpPr>
          <p:spPr>
            <a:xfrm>
              <a:off x="138248" y="223777"/>
              <a:ext cx="521004" cy="344080"/>
            </a:xfrm>
            <a:prstGeom prst="rect">
              <a:avLst/>
            </a:prstGeom>
          </p:spPr>
          <p:txBody>
            <a:bodyPr lIns="0" tIns="0" rIns="0" bIns="0" rtlCol="0" anchor="t">
              <a:spAutoFit/>
            </a:bodyPr>
            <a:lstStyle/>
            <a:p>
              <a:pPr algn="ctr">
                <a:lnSpc>
                  <a:spcPts val="2152"/>
                </a:lnSpc>
              </a:pPr>
              <a:r>
                <a:rPr lang="en-US" sz="1537">
                  <a:solidFill>
                    <a:srgbClr val="FEFFFD"/>
                  </a:solidFill>
                  <a:latin typeface="Roboto"/>
                </a:rPr>
                <a:t>2G</a:t>
              </a:r>
            </a:p>
          </p:txBody>
        </p:sp>
      </p:grpSp>
      <p:grpSp>
        <p:nvGrpSpPr>
          <p:cNvPr id="11" name="Group 11"/>
          <p:cNvGrpSpPr/>
          <p:nvPr/>
        </p:nvGrpSpPr>
        <p:grpSpPr>
          <a:xfrm>
            <a:off x="6968759" y="4802834"/>
            <a:ext cx="598125" cy="598125"/>
            <a:chOff x="0" y="0"/>
            <a:chExt cx="797500" cy="797500"/>
          </a:xfrm>
        </p:grpSpPr>
        <p:grpSp>
          <p:nvGrpSpPr>
            <p:cNvPr id="12" name="Group 12"/>
            <p:cNvGrpSpPr/>
            <p:nvPr/>
          </p:nvGrpSpPr>
          <p:grpSpPr>
            <a:xfrm>
              <a:off x="0" y="0"/>
              <a:ext cx="797500" cy="797500"/>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01010"/>
              </a:solidFill>
            </p:spPr>
          </p:sp>
        </p:grpSp>
        <p:sp>
          <p:nvSpPr>
            <p:cNvPr id="14" name="TextBox 14"/>
            <p:cNvSpPr txBox="1"/>
            <p:nvPr/>
          </p:nvSpPr>
          <p:spPr>
            <a:xfrm>
              <a:off x="138248" y="223777"/>
              <a:ext cx="521004" cy="344080"/>
            </a:xfrm>
            <a:prstGeom prst="rect">
              <a:avLst/>
            </a:prstGeom>
          </p:spPr>
          <p:txBody>
            <a:bodyPr lIns="0" tIns="0" rIns="0" bIns="0" rtlCol="0" anchor="t">
              <a:spAutoFit/>
            </a:bodyPr>
            <a:lstStyle/>
            <a:p>
              <a:pPr algn="ctr">
                <a:lnSpc>
                  <a:spcPts val="2152"/>
                </a:lnSpc>
              </a:pPr>
              <a:r>
                <a:rPr lang="en-US" sz="1537">
                  <a:solidFill>
                    <a:srgbClr val="FEFFFD"/>
                  </a:solidFill>
                  <a:latin typeface="Roboto"/>
                </a:rPr>
                <a:t>3G</a:t>
              </a:r>
            </a:p>
          </p:txBody>
        </p:sp>
      </p:grpSp>
      <p:grpSp>
        <p:nvGrpSpPr>
          <p:cNvPr id="15" name="Group 15"/>
          <p:cNvGrpSpPr/>
          <p:nvPr/>
        </p:nvGrpSpPr>
        <p:grpSpPr>
          <a:xfrm>
            <a:off x="6968759" y="6402399"/>
            <a:ext cx="598125" cy="598125"/>
            <a:chOff x="0" y="0"/>
            <a:chExt cx="797500" cy="797500"/>
          </a:xfrm>
        </p:grpSpPr>
        <p:grpSp>
          <p:nvGrpSpPr>
            <p:cNvPr id="16" name="Group 16"/>
            <p:cNvGrpSpPr/>
            <p:nvPr/>
          </p:nvGrpSpPr>
          <p:grpSpPr>
            <a:xfrm>
              <a:off x="0" y="0"/>
              <a:ext cx="797500" cy="797500"/>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01010"/>
              </a:solidFill>
            </p:spPr>
          </p:sp>
        </p:grpSp>
        <p:sp>
          <p:nvSpPr>
            <p:cNvPr id="18" name="TextBox 18"/>
            <p:cNvSpPr txBox="1"/>
            <p:nvPr/>
          </p:nvSpPr>
          <p:spPr>
            <a:xfrm>
              <a:off x="138248" y="223777"/>
              <a:ext cx="521004" cy="344080"/>
            </a:xfrm>
            <a:prstGeom prst="rect">
              <a:avLst/>
            </a:prstGeom>
          </p:spPr>
          <p:txBody>
            <a:bodyPr lIns="0" tIns="0" rIns="0" bIns="0" rtlCol="0" anchor="t">
              <a:spAutoFit/>
            </a:bodyPr>
            <a:lstStyle/>
            <a:p>
              <a:pPr algn="ctr">
                <a:lnSpc>
                  <a:spcPts val="2152"/>
                </a:lnSpc>
              </a:pPr>
              <a:r>
                <a:rPr lang="en-US" sz="1537">
                  <a:solidFill>
                    <a:srgbClr val="FEFFFD"/>
                  </a:solidFill>
                  <a:latin typeface="Roboto"/>
                </a:rPr>
                <a:t>4G</a:t>
              </a:r>
            </a:p>
          </p:txBody>
        </p:sp>
      </p:grpSp>
      <p:grpSp>
        <p:nvGrpSpPr>
          <p:cNvPr id="19" name="Group 19"/>
          <p:cNvGrpSpPr/>
          <p:nvPr/>
        </p:nvGrpSpPr>
        <p:grpSpPr>
          <a:xfrm>
            <a:off x="6968759" y="8001964"/>
            <a:ext cx="598125" cy="598125"/>
            <a:chOff x="0" y="0"/>
            <a:chExt cx="797500" cy="797500"/>
          </a:xfrm>
        </p:grpSpPr>
        <p:grpSp>
          <p:nvGrpSpPr>
            <p:cNvPr id="20" name="Group 20"/>
            <p:cNvGrpSpPr/>
            <p:nvPr/>
          </p:nvGrpSpPr>
          <p:grpSpPr>
            <a:xfrm>
              <a:off x="0" y="0"/>
              <a:ext cx="797500" cy="797500"/>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01010"/>
              </a:solidFill>
            </p:spPr>
          </p:sp>
        </p:grpSp>
        <p:sp>
          <p:nvSpPr>
            <p:cNvPr id="22" name="TextBox 22"/>
            <p:cNvSpPr txBox="1"/>
            <p:nvPr/>
          </p:nvSpPr>
          <p:spPr>
            <a:xfrm>
              <a:off x="138248" y="223777"/>
              <a:ext cx="521004" cy="344080"/>
            </a:xfrm>
            <a:prstGeom prst="rect">
              <a:avLst/>
            </a:prstGeom>
          </p:spPr>
          <p:txBody>
            <a:bodyPr lIns="0" tIns="0" rIns="0" bIns="0" rtlCol="0" anchor="t">
              <a:spAutoFit/>
            </a:bodyPr>
            <a:lstStyle/>
            <a:p>
              <a:pPr algn="ctr">
                <a:lnSpc>
                  <a:spcPts val="2152"/>
                </a:lnSpc>
              </a:pPr>
              <a:r>
                <a:rPr lang="en-US" sz="1537">
                  <a:solidFill>
                    <a:srgbClr val="FEFFFD"/>
                  </a:solidFill>
                  <a:latin typeface="Roboto"/>
                </a:rPr>
                <a:t>5G</a:t>
              </a:r>
            </a:p>
          </p:txBody>
        </p:sp>
      </p:grpSp>
      <p:sp>
        <p:nvSpPr>
          <p:cNvPr id="23" name="TextBox 23"/>
          <p:cNvSpPr txBox="1"/>
          <p:nvPr/>
        </p:nvSpPr>
        <p:spPr>
          <a:xfrm>
            <a:off x="10196146" y="1653846"/>
            <a:ext cx="7063154" cy="412115"/>
          </a:xfrm>
          <a:prstGeom prst="rect">
            <a:avLst/>
          </a:prstGeom>
        </p:spPr>
        <p:txBody>
          <a:bodyPr lIns="0" tIns="0" rIns="0" bIns="0" rtlCol="0" anchor="t">
            <a:spAutoFit/>
          </a:bodyPr>
          <a:lstStyle/>
          <a:p>
            <a:pPr>
              <a:lnSpc>
                <a:spcPts val="3520"/>
              </a:lnSpc>
            </a:pPr>
            <a:r>
              <a:rPr lang="en-US" sz="2200">
                <a:solidFill>
                  <a:srgbClr val="FEFFFD"/>
                </a:solidFill>
                <a:latin typeface="Barlow Light Bold"/>
              </a:rPr>
              <a:t>Analog cell phones allow people to talk to each other</a:t>
            </a:r>
          </a:p>
        </p:txBody>
      </p:sp>
      <p:sp>
        <p:nvSpPr>
          <p:cNvPr id="24" name="TextBox 24"/>
          <p:cNvSpPr txBox="1"/>
          <p:nvPr/>
        </p:nvSpPr>
        <p:spPr>
          <a:xfrm>
            <a:off x="10196146" y="3253411"/>
            <a:ext cx="7063154" cy="412115"/>
          </a:xfrm>
          <a:prstGeom prst="rect">
            <a:avLst/>
          </a:prstGeom>
        </p:spPr>
        <p:txBody>
          <a:bodyPr lIns="0" tIns="0" rIns="0" bIns="0" rtlCol="0" anchor="t">
            <a:spAutoFit/>
          </a:bodyPr>
          <a:lstStyle/>
          <a:p>
            <a:pPr>
              <a:lnSpc>
                <a:spcPts val="3520"/>
              </a:lnSpc>
            </a:pPr>
            <a:r>
              <a:rPr lang="en-US" sz="2200">
                <a:solidFill>
                  <a:srgbClr val="FEFFFD"/>
                </a:solidFill>
                <a:latin typeface="Barlow Light Bold"/>
              </a:rPr>
              <a:t>Voice service, SMS, and MMS</a:t>
            </a:r>
          </a:p>
        </p:txBody>
      </p:sp>
      <p:sp>
        <p:nvSpPr>
          <p:cNvPr id="25" name="TextBox 25"/>
          <p:cNvSpPr txBox="1"/>
          <p:nvPr/>
        </p:nvSpPr>
        <p:spPr>
          <a:xfrm>
            <a:off x="10196146" y="4633901"/>
            <a:ext cx="7063154" cy="850265"/>
          </a:xfrm>
          <a:prstGeom prst="rect">
            <a:avLst/>
          </a:prstGeom>
        </p:spPr>
        <p:txBody>
          <a:bodyPr lIns="0" tIns="0" rIns="0" bIns="0" rtlCol="0" anchor="t">
            <a:spAutoFit/>
          </a:bodyPr>
          <a:lstStyle/>
          <a:p>
            <a:pPr>
              <a:lnSpc>
                <a:spcPts val="3520"/>
              </a:lnSpc>
            </a:pPr>
            <a:r>
              <a:rPr lang="en-US" sz="2200">
                <a:solidFill>
                  <a:srgbClr val="FEFFFD"/>
                </a:solidFill>
                <a:latin typeface="Barlow Light Bold"/>
              </a:rPr>
              <a:t>Voice with data, SMS, MMS, video calls, Internet access, mobile TV</a:t>
            </a:r>
          </a:p>
        </p:txBody>
      </p:sp>
      <p:sp>
        <p:nvSpPr>
          <p:cNvPr id="26" name="TextBox 26"/>
          <p:cNvSpPr txBox="1"/>
          <p:nvPr/>
        </p:nvSpPr>
        <p:spPr>
          <a:xfrm>
            <a:off x="10196146" y="6233466"/>
            <a:ext cx="7063154" cy="850265"/>
          </a:xfrm>
          <a:prstGeom prst="rect">
            <a:avLst/>
          </a:prstGeom>
        </p:spPr>
        <p:txBody>
          <a:bodyPr lIns="0" tIns="0" rIns="0" bIns="0" rtlCol="0" anchor="t">
            <a:spAutoFit/>
          </a:bodyPr>
          <a:lstStyle/>
          <a:p>
            <a:pPr>
              <a:lnSpc>
                <a:spcPts val="3520"/>
              </a:lnSpc>
            </a:pPr>
            <a:r>
              <a:rPr lang="en-US" sz="2200">
                <a:solidFill>
                  <a:srgbClr val="FEFFFD"/>
                </a:solidFill>
                <a:latin typeface="Barlow Light Bold"/>
              </a:rPr>
              <a:t>Voice with data, SMS, MMS, Internet access, video calls, mobile TV HD, cloud computing</a:t>
            </a:r>
          </a:p>
        </p:txBody>
      </p:sp>
      <p:sp>
        <p:nvSpPr>
          <p:cNvPr id="27" name="TextBox 27"/>
          <p:cNvSpPr txBox="1"/>
          <p:nvPr/>
        </p:nvSpPr>
        <p:spPr>
          <a:xfrm>
            <a:off x="10196146" y="7833031"/>
            <a:ext cx="7063154" cy="850265"/>
          </a:xfrm>
          <a:prstGeom prst="rect">
            <a:avLst/>
          </a:prstGeom>
        </p:spPr>
        <p:txBody>
          <a:bodyPr lIns="0" tIns="0" rIns="0" bIns="0" rtlCol="0" anchor="t">
            <a:spAutoFit/>
          </a:bodyPr>
          <a:lstStyle/>
          <a:p>
            <a:pPr>
              <a:lnSpc>
                <a:spcPts val="3520"/>
              </a:lnSpc>
            </a:pPr>
            <a:r>
              <a:rPr lang="en-US" sz="2200">
                <a:solidFill>
                  <a:srgbClr val="FEFFFD"/>
                </a:solidFill>
                <a:latin typeface="Barlow Light Bold"/>
              </a:rPr>
              <a:t>Voice with data, SMS, MMS, Internet access, video calls, mobile TV HD, cloud computing, and the Internet of Things</a:t>
            </a:r>
          </a:p>
        </p:txBody>
      </p:sp>
      <p:sp>
        <p:nvSpPr>
          <p:cNvPr id="28" name="TextBox 28"/>
          <p:cNvSpPr txBox="1"/>
          <p:nvPr/>
        </p:nvSpPr>
        <p:spPr>
          <a:xfrm>
            <a:off x="8198616" y="1650036"/>
            <a:ext cx="1509768" cy="448310"/>
          </a:xfrm>
          <a:prstGeom prst="rect">
            <a:avLst/>
          </a:prstGeom>
        </p:spPr>
        <p:txBody>
          <a:bodyPr lIns="0" tIns="0" rIns="0" bIns="0" rtlCol="0" anchor="t">
            <a:spAutoFit/>
          </a:bodyPr>
          <a:lstStyle/>
          <a:p>
            <a:pPr>
              <a:lnSpc>
                <a:spcPts val="3640"/>
              </a:lnSpc>
            </a:pPr>
            <a:r>
              <a:rPr lang="en-US" sz="2600">
                <a:solidFill>
                  <a:srgbClr val="FEFFFD"/>
                </a:solidFill>
                <a:latin typeface="Roboto Bold"/>
              </a:rPr>
              <a:t>1980S</a:t>
            </a:r>
          </a:p>
        </p:txBody>
      </p:sp>
      <p:sp>
        <p:nvSpPr>
          <p:cNvPr id="29" name="TextBox 29"/>
          <p:cNvSpPr txBox="1"/>
          <p:nvPr/>
        </p:nvSpPr>
        <p:spPr>
          <a:xfrm>
            <a:off x="8198616" y="3249601"/>
            <a:ext cx="1509768" cy="448310"/>
          </a:xfrm>
          <a:prstGeom prst="rect">
            <a:avLst/>
          </a:prstGeom>
        </p:spPr>
        <p:txBody>
          <a:bodyPr lIns="0" tIns="0" rIns="0" bIns="0" rtlCol="0" anchor="t">
            <a:spAutoFit/>
          </a:bodyPr>
          <a:lstStyle/>
          <a:p>
            <a:pPr>
              <a:lnSpc>
                <a:spcPts val="3640"/>
              </a:lnSpc>
            </a:pPr>
            <a:r>
              <a:rPr lang="en-US" sz="2600">
                <a:solidFill>
                  <a:srgbClr val="FEFFFD"/>
                </a:solidFill>
                <a:latin typeface="Roboto Bold"/>
              </a:rPr>
              <a:t>1990S</a:t>
            </a:r>
          </a:p>
        </p:txBody>
      </p:sp>
      <p:sp>
        <p:nvSpPr>
          <p:cNvPr id="30" name="TextBox 30"/>
          <p:cNvSpPr txBox="1"/>
          <p:nvPr/>
        </p:nvSpPr>
        <p:spPr>
          <a:xfrm>
            <a:off x="8198616" y="4849166"/>
            <a:ext cx="1509768" cy="448310"/>
          </a:xfrm>
          <a:prstGeom prst="rect">
            <a:avLst/>
          </a:prstGeom>
        </p:spPr>
        <p:txBody>
          <a:bodyPr lIns="0" tIns="0" rIns="0" bIns="0" rtlCol="0" anchor="t">
            <a:spAutoFit/>
          </a:bodyPr>
          <a:lstStyle/>
          <a:p>
            <a:pPr>
              <a:lnSpc>
                <a:spcPts val="3640"/>
              </a:lnSpc>
            </a:pPr>
            <a:r>
              <a:rPr lang="en-US" sz="2600">
                <a:solidFill>
                  <a:srgbClr val="FEFFFD"/>
                </a:solidFill>
                <a:latin typeface="Roboto Bold"/>
              </a:rPr>
              <a:t>2000S</a:t>
            </a:r>
          </a:p>
        </p:txBody>
      </p:sp>
      <p:sp>
        <p:nvSpPr>
          <p:cNvPr id="31" name="TextBox 31"/>
          <p:cNvSpPr txBox="1"/>
          <p:nvPr/>
        </p:nvSpPr>
        <p:spPr>
          <a:xfrm>
            <a:off x="8198616" y="6448731"/>
            <a:ext cx="1509768" cy="448310"/>
          </a:xfrm>
          <a:prstGeom prst="rect">
            <a:avLst/>
          </a:prstGeom>
        </p:spPr>
        <p:txBody>
          <a:bodyPr lIns="0" tIns="0" rIns="0" bIns="0" rtlCol="0" anchor="t">
            <a:spAutoFit/>
          </a:bodyPr>
          <a:lstStyle/>
          <a:p>
            <a:pPr>
              <a:lnSpc>
                <a:spcPts val="3640"/>
              </a:lnSpc>
            </a:pPr>
            <a:r>
              <a:rPr lang="en-US" sz="2600">
                <a:solidFill>
                  <a:srgbClr val="FEFFFD"/>
                </a:solidFill>
                <a:latin typeface="Roboto Bold"/>
              </a:rPr>
              <a:t>2010S</a:t>
            </a:r>
          </a:p>
        </p:txBody>
      </p:sp>
      <p:sp>
        <p:nvSpPr>
          <p:cNvPr id="32" name="TextBox 32"/>
          <p:cNvSpPr txBox="1"/>
          <p:nvPr/>
        </p:nvSpPr>
        <p:spPr>
          <a:xfrm>
            <a:off x="8198616" y="8048296"/>
            <a:ext cx="1509768" cy="448310"/>
          </a:xfrm>
          <a:prstGeom prst="rect">
            <a:avLst/>
          </a:prstGeom>
        </p:spPr>
        <p:txBody>
          <a:bodyPr lIns="0" tIns="0" rIns="0" bIns="0" rtlCol="0" anchor="t">
            <a:spAutoFit/>
          </a:bodyPr>
          <a:lstStyle/>
          <a:p>
            <a:pPr>
              <a:lnSpc>
                <a:spcPts val="3640"/>
              </a:lnSpc>
            </a:pPr>
            <a:r>
              <a:rPr lang="en-US" sz="2600">
                <a:solidFill>
                  <a:srgbClr val="FEFFFD"/>
                </a:solidFill>
                <a:latin typeface="Roboto Bold"/>
              </a:rPr>
              <a:t>CURRENT</a:t>
            </a:r>
          </a:p>
        </p:txBody>
      </p:sp>
      <p:sp>
        <p:nvSpPr>
          <p:cNvPr id="33" name="TextBox 33"/>
          <p:cNvSpPr txBox="1"/>
          <p:nvPr/>
        </p:nvSpPr>
        <p:spPr>
          <a:xfrm>
            <a:off x="1028700" y="3889375"/>
            <a:ext cx="4917831" cy="2451100"/>
          </a:xfrm>
          <a:prstGeom prst="rect">
            <a:avLst/>
          </a:prstGeom>
        </p:spPr>
        <p:txBody>
          <a:bodyPr lIns="0" tIns="0" rIns="0" bIns="0" rtlCol="0" anchor="t">
            <a:spAutoFit/>
          </a:bodyPr>
          <a:lstStyle/>
          <a:p>
            <a:pPr>
              <a:lnSpc>
                <a:spcPts val="6500"/>
              </a:lnSpc>
            </a:pPr>
            <a:r>
              <a:rPr lang="en-US" sz="5000">
                <a:solidFill>
                  <a:srgbClr val="FEFFFD"/>
                </a:solidFill>
                <a:latin typeface="Roboto Bold"/>
              </a:rPr>
              <a:t>Mobile </a:t>
            </a:r>
          </a:p>
          <a:p>
            <a:pPr>
              <a:lnSpc>
                <a:spcPts val="6500"/>
              </a:lnSpc>
            </a:pPr>
            <a:r>
              <a:rPr lang="en-US" sz="5000">
                <a:solidFill>
                  <a:srgbClr val="FEFFFD"/>
                </a:solidFill>
                <a:latin typeface="Roboto Bold"/>
              </a:rPr>
              <a:t>Networks and </a:t>
            </a:r>
          </a:p>
          <a:p>
            <a:pPr>
              <a:lnSpc>
                <a:spcPts val="6500"/>
              </a:lnSpc>
            </a:pPr>
            <a:r>
              <a:rPr lang="en-US" sz="5000">
                <a:solidFill>
                  <a:srgbClr val="FEFFFD"/>
                </a:solidFill>
                <a:latin typeface="Roboto Bold"/>
              </a:rPr>
              <a:t>5G Technology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FFD"/>
        </a:solidFill>
        <a:effectLst/>
      </p:bgPr>
    </p:bg>
    <p:spTree>
      <p:nvGrpSpPr>
        <p:cNvPr id="1" name=""/>
        <p:cNvGrpSpPr/>
        <p:nvPr/>
      </p:nvGrpSpPr>
      <p:grpSpPr>
        <a:xfrm>
          <a:off x="0" y="0"/>
          <a:ext cx="0" cy="0"/>
          <a:chOff x="0" y="0"/>
          <a:chExt cx="0" cy="0"/>
        </a:xfrm>
      </p:grpSpPr>
      <p:grpSp>
        <p:nvGrpSpPr>
          <p:cNvPr id="2" name="Group 2"/>
          <p:cNvGrpSpPr/>
          <p:nvPr/>
        </p:nvGrpSpPr>
        <p:grpSpPr>
          <a:xfrm>
            <a:off x="1372354" y="2080767"/>
            <a:ext cx="7690232" cy="6125466"/>
            <a:chOff x="0" y="0"/>
            <a:chExt cx="10253643" cy="8167288"/>
          </a:xfrm>
        </p:grpSpPr>
        <p:sp>
          <p:nvSpPr>
            <p:cNvPr id="3" name="TextBox 3"/>
            <p:cNvSpPr txBox="1"/>
            <p:nvPr/>
          </p:nvSpPr>
          <p:spPr>
            <a:xfrm>
              <a:off x="546047" y="7791172"/>
              <a:ext cx="2062864" cy="376116"/>
            </a:xfrm>
            <a:prstGeom prst="rect">
              <a:avLst/>
            </a:prstGeom>
          </p:spPr>
          <p:txBody>
            <a:bodyPr lIns="0" tIns="0" rIns="0" bIns="0" rtlCol="0" anchor="t">
              <a:spAutoFit/>
            </a:bodyPr>
            <a:lstStyle/>
            <a:p>
              <a:pPr algn="ctr">
                <a:lnSpc>
                  <a:spcPts val="2380"/>
                </a:lnSpc>
              </a:pPr>
              <a:r>
                <a:rPr lang="en-US" sz="1700">
                  <a:solidFill>
                    <a:srgbClr val="3F284B"/>
                  </a:solidFill>
                  <a:latin typeface="Roboto Bold"/>
                </a:rPr>
                <a:t>Item 1</a:t>
              </a:r>
            </a:p>
          </p:txBody>
        </p:sp>
        <p:sp>
          <p:nvSpPr>
            <p:cNvPr id="4" name="TextBox 4"/>
            <p:cNvSpPr txBox="1"/>
            <p:nvPr/>
          </p:nvSpPr>
          <p:spPr>
            <a:xfrm>
              <a:off x="3094291" y="7791172"/>
              <a:ext cx="2062864" cy="376116"/>
            </a:xfrm>
            <a:prstGeom prst="rect">
              <a:avLst/>
            </a:prstGeom>
          </p:spPr>
          <p:txBody>
            <a:bodyPr lIns="0" tIns="0" rIns="0" bIns="0" rtlCol="0" anchor="t">
              <a:spAutoFit/>
            </a:bodyPr>
            <a:lstStyle/>
            <a:p>
              <a:pPr algn="ctr">
                <a:lnSpc>
                  <a:spcPts val="2380"/>
                </a:lnSpc>
              </a:pPr>
              <a:r>
                <a:rPr lang="en-US" sz="1700">
                  <a:solidFill>
                    <a:srgbClr val="3F284B"/>
                  </a:solidFill>
                  <a:latin typeface="Roboto Bold"/>
                </a:rPr>
                <a:t>Item 2</a:t>
              </a:r>
            </a:p>
          </p:txBody>
        </p:sp>
        <p:sp>
          <p:nvSpPr>
            <p:cNvPr id="5" name="TextBox 5"/>
            <p:cNvSpPr txBox="1"/>
            <p:nvPr/>
          </p:nvSpPr>
          <p:spPr>
            <a:xfrm>
              <a:off x="5642535" y="7791172"/>
              <a:ext cx="2062864" cy="376116"/>
            </a:xfrm>
            <a:prstGeom prst="rect">
              <a:avLst/>
            </a:prstGeom>
          </p:spPr>
          <p:txBody>
            <a:bodyPr lIns="0" tIns="0" rIns="0" bIns="0" rtlCol="0" anchor="t">
              <a:spAutoFit/>
            </a:bodyPr>
            <a:lstStyle/>
            <a:p>
              <a:pPr algn="ctr">
                <a:lnSpc>
                  <a:spcPts val="2380"/>
                </a:lnSpc>
              </a:pPr>
              <a:r>
                <a:rPr lang="en-US" sz="1700">
                  <a:solidFill>
                    <a:srgbClr val="3F284B"/>
                  </a:solidFill>
                  <a:latin typeface="Roboto Bold"/>
                </a:rPr>
                <a:t>Item 3</a:t>
              </a:r>
            </a:p>
          </p:txBody>
        </p:sp>
        <p:sp>
          <p:nvSpPr>
            <p:cNvPr id="6" name="TextBox 6"/>
            <p:cNvSpPr txBox="1"/>
            <p:nvPr/>
          </p:nvSpPr>
          <p:spPr>
            <a:xfrm>
              <a:off x="8190779" y="7791172"/>
              <a:ext cx="2062864" cy="376116"/>
            </a:xfrm>
            <a:prstGeom prst="rect">
              <a:avLst/>
            </a:prstGeom>
          </p:spPr>
          <p:txBody>
            <a:bodyPr lIns="0" tIns="0" rIns="0" bIns="0" rtlCol="0" anchor="t">
              <a:spAutoFit/>
            </a:bodyPr>
            <a:lstStyle/>
            <a:p>
              <a:pPr algn="ctr">
                <a:lnSpc>
                  <a:spcPts val="2380"/>
                </a:lnSpc>
              </a:pPr>
              <a:r>
                <a:rPr lang="en-US" sz="1700">
                  <a:solidFill>
                    <a:srgbClr val="3F284B"/>
                  </a:solidFill>
                  <a:latin typeface="Roboto Bold"/>
                </a:rPr>
                <a:t>Item 4</a:t>
              </a:r>
            </a:p>
          </p:txBody>
        </p:sp>
        <p:grpSp>
          <p:nvGrpSpPr>
            <p:cNvPr id="7" name="Group 7"/>
            <p:cNvGrpSpPr>
              <a:grpSpLocks noChangeAspect="1"/>
            </p:cNvGrpSpPr>
            <p:nvPr/>
          </p:nvGrpSpPr>
          <p:grpSpPr>
            <a:xfrm>
              <a:off x="546047" y="169008"/>
              <a:ext cx="9707595" cy="7516330"/>
              <a:chOff x="0" y="0"/>
              <a:chExt cx="11219486" cy="8686946"/>
            </a:xfrm>
          </p:grpSpPr>
          <p:sp>
            <p:nvSpPr>
              <p:cNvPr id="8" name="Freeform 8"/>
              <p:cNvSpPr/>
              <p:nvPr/>
            </p:nvSpPr>
            <p:spPr>
              <a:xfrm>
                <a:off x="0" y="-6350"/>
                <a:ext cx="11219486" cy="12700"/>
              </a:xfrm>
              <a:custGeom>
                <a:avLst/>
                <a:gdLst/>
                <a:ahLst/>
                <a:cxnLst/>
                <a:rect l="l" t="t" r="r" b="b"/>
                <a:pathLst>
                  <a:path w="11219486" h="12700">
                    <a:moveTo>
                      <a:pt x="0" y="0"/>
                    </a:moveTo>
                    <a:lnTo>
                      <a:pt x="11219486" y="0"/>
                    </a:lnTo>
                    <a:lnTo>
                      <a:pt x="11219486" y="12700"/>
                    </a:lnTo>
                    <a:lnTo>
                      <a:pt x="0" y="12700"/>
                    </a:lnTo>
                    <a:close/>
                  </a:path>
                </a:pathLst>
              </a:custGeom>
              <a:solidFill>
                <a:srgbClr val="3F284B"/>
              </a:solidFill>
            </p:spPr>
          </p:sp>
          <p:sp>
            <p:nvSpPr>
              <p:cNvPr id="9" name="Freeform 9"/>
              <p:cNvSpPr/>
              <p:nvPr/>
            </p:nvSpPr>
            <p:spPr>
              <a:xfrm>
                <a:off x="0" y="2889299"/>
                <a:ext cx="11219486" cy="12700"/>
              </a:xfrm>
              <a:custGeom>
                <a:avLst/>
                <a:gdLst/>
                <a:ahLst/>
                <a:cxnLst/>
                <a:rect l="l" t="t" r="r" b="b"/>
                <a:pathLst>
                  <a:path w="11219486" h="12700">
                    <a:moveTo>
                      <a:pt x="0" y="0"/>
                    </a:moveTo>
                    <a:lnTo>
                      <a:pt x="11219486" y="0"/>
                    </a:lnTo>
                    <a:lnTo>
                      <a:pt x="11219486" y="12700"/>
                    </a:lnTo>
                    <a:lnTo>
                      <a:pt x="0" y="12700"/>
                    </a:lnTo>
                    <a:close/>
                  </a:path>
                </a:pathLst>
              </a:custGeom>
              <a:solidFill>
                <a:srgbClr val="3F284B"/>
              </a:solidFill>
            </p:spPr>
          </p:sp>
          <p:sp>
            <p:nvSpPr>
              <p:cNvPr id="10" name="Freeform 10"/>
              <p:cNvSpPr/>
              <p:nvPr/>
            </p:nvSpPr>
            <p:spPr>
              <a:xfrm>
                <a:off x="0" y="5784948"/>
                <a:ext cx="11219486" cy="12700"/>
              </a:xfrm>
              <a:custGeom>
                <a:avLst/>
                <a:gdLst/>
                <a:ahLst/>
                <a:cxnLst/>
                <a:rect l="l" t="t" r="r" b="b"/>
                <a:pathLst>
                  <a:path w="11219486" h="12700">
                    <a:moveTo>
                      <a:pt x="0" y="0"/>
                    </a:moveTo>
                    <a:lnTo>
                      <a:pt x="11219486" y="0"/>
                    </a:lnTo>
                    <a:lnTo>
                      <a:pt x="11219486" y="12700"/>
                    </a:lnTo>
                    <a:lnTo>
                      <a:pt x="0" y="12700"/>
                    </a:lnTo>
                    <a:close/>
                  </a:path>
                </a:pathLst>
              </a:custGeom>
              <a:solidFill>
                <a:srgbClr val="3F284B"/>
              </a:solidFill>
            </p:spPr>
          </p:sp>
          <p:sp>
            <p:nvSpPr>
              <p:cNvPr id="11" name="Freeform 11"/>
              <p:cNvSpPr/>
              <p:nvPr/>
            </p:nvSpPr>
            <p:spPr>
              <a:xfrm>
                <a:off x="0" y="8680597"/>
                <a:ext cx="11219486" cy="12700"/>
              </a:xfrm>
              <a:custGeom>
                <a:avLst/>
                <a:gdLst/>
                <a:ahLst/>
                <a:cxnLst/>
                <a:rect l="l" t="t" r="r" b="b"/>
                <a:pathLst>
                  <a:path w="11219486" h="12700">
                    <a:moveTo>
                      <a:pt x="0" y="0"/>
                    </a:moveTo>
                    <a:lnTo>
                      <a:pt x="11219486" y="0"/>
                    </a:lnTo>
                    <a:lnTo>
                      <a:pt x="11219486" y="12700"/>
                    </a:lnTo>
                    <a:lnTo>
                      <a:pt x="0" y="12700"/>
                    </a:lnTo>
                    <a:close/>
                  </a:path>
                </a:pathLst>
              </a:custGeom>
              <a:solidFill>
                <a:srgbClr val="3F284B"/>
              </a:solidFill>
            </p:spPr>
          </p:sp>
        </p:grpSp>
        <p:sp>
          <p:nvSpPr>
            <p:cNvPr id="12" name="TextBox 12"/>
            <p:cNvSpPr txBox="1"/>
            <p:nvPr/>
          </p:nvSpPr>
          <p:spPr>
            <a:xfrm>
              <a:off x="0" y="-38100"/>
              <a:ext cx="402114" cy="376116"/>
            </a:xfrm>
            <a:prstGeom prst="rect">
              <a:avLst/>
            </a:prstGeom>
          </p:spPr>
          <p:txBody>
            <a:bodyPr lIns="0" tIns="0" rIns="0" bIns="0" rtlCol="0" anchor="t">
              <a:spAutoFit/>
            </a:bodyPr>
            <a:lstStyle/>
            <a:p>
              <a:pPr algn="r">
                <a:lnSpc>
                  <a:spcPts val="2380"/>
                </a:lnSpc>
              </a:pPr>
              <a:r>
                <a:rPr lang="en-US" sz="1700">
                  <a:solidFill>
                    <a:srgbClr val="3F284B"/>
                  </a:solidFill>
                  <a:latin typeface="Roboto Bold"/>
                </a:rPr>
                <a:t>30 </a:t>
              </a:r>
            </a:p>
          </p:txBody>
        </p:sp>
        <p:sp>
          <p:nvSpPr>
            <p:cNvPr id="13" name="TextBox 13"/>
            <p:cNvSpPr txBox="1"/>
            <p:nvPr/>
          </p:nvSpPr>
          <p:spPr>
            <a:xfrm>
              <a:off x="0" y="2467343"/>
              <a:ext cx="402114" cy="376116"/>
            </a:xfrm>
            <a:prstGeom prst="rect">
              <a:avLst/>
            </a:prstGeom>
          </p:spPr>
          <p:txBody>
            <a:bodyPr lIns="0" tIns="0" rIns="0" bIns="0" rtlCol="0" anchor="t">
              <a:spAutoFit/>
            </a:bodyPr>
            <a:lstStyle/>
            <a:p>
              <a:pPr algn="r">
                <a:lnSpc>
                  <a:spcPts val="2380"/>
                </a:lnSpc>
              </a:pPr>
              <a:r>
                <a:rPr lang="en-US" sz="1700">
                  <a:solidFill>
                    <a:srgbClr val="3F284B"/>
                  </a:solidFill>
                  <a:latin typeface="Roboto Bold"/>
                </a:rPr>
                <a:t>20 </a:t>
              </a:r>
            </a:p>
          </p:txBody>
        </p:sp>
        <p:sp>
          <p:nvSpPr>
            <p:cNvPr id="14" name="TextBox 14"/>
            <p:cNvSpPr txBox="1"/>
            <p:nvPr/>
          </p:nvSpPr>
          <p:spPr>
            <a:xfrm>
              <a:off x="0" y="4972787"/>
              <a:ext cx="402114" cy="376116"/>
            </a:xfrm>
            <a:prstGeom prst="rect">
              <a:avLst/>
            </a:prstGeom>
          </p:spPr>
          <p:txBody>
            <a:bodyPr lIns="0" tIns="0" rIns="0" bIns="0" rtlCol="0" anchor="t">
              <a:spAutoFit/>
            </a:bodyPr>
            <a:lstStyle/>
            <a:p>
              <a:pPr algn="r">
                <a:lnSpc>
                  <a:spcPts val="2380"/>
                </a:lnSpc>
              </a:pPr>
              <a:r>
                <a:rPr lang="en-US" sz="1700">
                  <a:solidFill>
                    <a:srgbClr val="3F284B"/>
                  </a:solidFill>
                  <a:latin typeface="Roboto Bold"/>
                </a:rPr>
                <a:t>10 </a:t>
              </a:r>
            </a:p>
          </p:txBody>
        </p:sp>
        <p:sp>
          <p:nvSpPr>
            <p:cNvPr id="15" name="TextBox 15"/>
            <p:cNvSpPr txBox="1"/>
            <p:nvPr/>
          </p:nvSpPr>
          <p:spPr>
            <a:xfrm>
              <a:off x="165172" y="7478230"/>
              <a:ext cx="236942" cy="376116"/>
            </a:xfrm>
            <a:prstGeom prst="rect">
              <a:avLst/>
            </a:prstGeom>
          </p:spPr>
          <p:txBody>
            <a:bodyPr lIns="0" tIns="0" rIns="0" bIns="0" rtlCol="0" anchor="t">
              <a:spAutoFit/>
            </a:bodyPr>
            <a:lstStyle/>
            <a:p>
              <a:pPr algn="r">
                <a:lnSpc>
                  <a:spcPts val="2380"/>
                </a:lnSpc>
              </a:pPr>
              <a:r>
                <a:rPr lang="en-US" sz="1700">
                  <a:solidFill>
                    <a:srgbClr val="3F284B"/>
                  </a:solidFill>
                  <a:latin typeface="Roboto Bold"/>
                </a:rPr>
                <a:t>0 </a:t>
              </a:r>
            </a:p>
          </p:txBody>
        </p:sp>
        <p:grpSp>
          <p:nvGrpSpPr>
            <p:cNvPr id="16" name="Group 16"/>
            <p:cNvGrpSpPr>
              <a:grpSpLocks noChangeAspect="1"/>
            </p:cNvGrpSpPr>
            <p:nvPr/>
          </p:nvGrpSpPr>
          <p:grpSpPr>
            <a:xfrm>
              <a:off x="546047" y="169008"/>
              <a:ext cx="9707595" cy="7516330"/>
              <a:chOff x="0" y="0"/>
              <a:chExt cx="11219486" cy="8686946"/>
            </a:xfrm>
          </p:grpSpPr>
          <p:sp>
            <p:nvSpPr>
              <p:cNvPr id="17" name="Freeform 17"/>
              <p:cNvSpPr/>
              <p:nvPr/>
            </p:nvSpPr>
            <p:spPr>
              <a:xfrm>
                <a:off x="0" y="5786762"/>
                <a:ext cx="777780" cy="2900185"/>
              </a:xfrm>
              <a:custGeom>
                <a:avLst/>
                <a:gdLst/>
                <a:ahLst/>
                <a:cxnLst/>
                <a:rect l="l" t="t" r="r" b="b"/>
                <a:pathLst>
                  <a:path w="777780" h="2900185">
                    <a:moveTo>
                      <a:pt x="0" y="2900185"/>
                    </a:moveTo>
                    <a:lnTo>
                      <a:pt x="0" y="62222"/>
                    </a:lnTo>
                    <a:cubicBezTo>
                      <a:pt x="0" y="45720"/>
                      <a:pt x="6556" y="29893"/>
                      <a:pt x="18224" y="18224"/>
                    </a:cubicBezTo>
                    <a:cubicBezTo>
                      <a:pt x="29893" y="6555"/>
                      <a:pt x="45720" y="0"/>
                      <a:pt x="62222" y="0"/>
                    </a:cubicBezTo>
                    <a:lnTo>
                      <a:pt x="715558" y="0"/>
                    </a:lnTo>
                    <a:cubicBezTo>
                      <a:pt x="732060" y="0"/>
                      <a:pt x="747887" y="6555"/>
                      <a:pt x="759556" y="18224"/>
                    </a:cubicBezTo>
                    <a:cubicBezTo>
                      <a:pt x="771225" y="29893"/>
                      <a:pt x="777780" y="45720"/>
                      <a:pt x="777780" y="62222"/>
                    </a:cubicBezTo>
                    <a:lnTo>
                      <a:pt x="777780" y="2900185"/>
                    </a:lnTo>
                    <a:close/>
                  </a:path>
                </a:pathLst>
              </a:custGeom>
              <a:solidFill>
                <a:srgbClr val="101010"/>
              </a:solidFill>
            </p:spPr>
          </p:sp>
          <p:sp>
            <p:nvSpPr>
              <p:cNvPr id="18" name="Freeform 18"/>
              <p:cNvSpPr/>
              <p:nvPr/>
            </p:nvSpPr>
            <p:spPr>
              <a:xfrm>
                <a:off x="2945115" y="4337123"/>
                <a:ext cx="777780" cy="4349823"/>
              </a:xfrm>
              <a:custGeom>
                <a:avLst/>
                <a:gdLst/>
                <a:ahLst/>
                <a:cxnLst/>
                <a:rect l="l" t="t" r="r" b="b"/>
                <a:pathLst>
                  <a:path w="777780" h="4349823">
                    <a:moveTo>
                      <a:pt x="0" y="4349824"/>
                    </a:moveTo>
                    <a:lnTo>
                      <a:pt x="0" y="62223"/>
                    </a:lnTo>
                    <a:cubicBezTo>
                      <a:pt x="0" y="45720"/>
                      <a:pt x="6555" y="29894"/>
                      <a:pt x="18224" y="18225"/>
                    </a:cubicBezTo>
                    <a:cubicBezTo>
                      <a:pt x="29893" y="6556"/>
                      <a:pt x="45720" y="0"/>
                      <a:pt x="62222" y="0"/>
                    </a:cubicBezTo>
                    <a:lnTo>
                      <a:pt x="715558" y="0"/>
                    </a:lnTo>
                    <a:cubicBezTo>
                      <a:pt x="732060" y="0"/>
                      <a:pt x="747887" y="6556"/>
                      <a:pt x="759556" y="18225"/>
                    </a:cubicBezTo>
                    <a:cubicBezTo>
                      <a:pt x="771225" y="29894"/>
                      <a:pt x="777780" y="45720"/>
                      <a:pt x="777780" y="62223"/>
                    </a:cubicBezTo>
                    <a:lnTo>
                      <a:pt x="777780" y="4349824"/>
                    </a:lnTo>
                    <a:close/>
                  </a:path>
                </a:pathLst>
              </a:custGeom>
              <a:solidFill>
                <a:srgbClr val="101010"/>
              </a:solidFill>
            </p:spPr>
          </p:sp>
          <p:sp>
            <p:nvSpPr>
              <p:cNvPr id="19" name="Freeform 19"/>
              <p:cNvSpPr/>
              <p:nvPr/>
            </p:nvSpPr>
            <p:spPr>
              <a:xfrm>
                <a:off x="5890230" y="1731039"/>
                <a:ext cx="777780" cy="6955907"/>
              </a:xfrm>
              <a:custGeom>
                <a:avLst/>
                <a:gdLst/>
                <a:ahLst/>
                <a:cxnLst/>
                <a:rect l="l" t="t" r="r" b="b"/>
                <a:pathLst>
                  <a:path w="777780" h="6955907">
                    <a:moveTo>
                      <a:pt x="0" y="6955908"/>
                    </a:moveTo>
                    <a:lnTo>
                      <a:pt x="0" y="62223"/>
                    </a:lnTo>
                    <a:cubicBezTo>
                      <a:pt x="0" y="27858"/>
                      <a:pt x="27858" y="0"/>
                      <a:pt x="62222" y="0"/>
                    </a:cubicBezTo>
                    <a:lnTo>
                      <a:pt x="715557" y="0"/>
                    </a:lnTo>
                    <a:cubicBezTo>
                      <a:pt x="732060" y="0"/>
                      <a:pt x="747887" y="6556"/>
                      <a:pt x="759556" y="18225"/>
                    </a:cubicBezTo>
                    <a:cubicBezTo>
                      <a:pt x="771225" y="29894"/>
                      <a:pt x="777780" y="45720"/>
                      <a:pt x="777780" y="62223"/>
                    </a:cubicBezTo>
                    <a:lnTo>
                      <a:pt x="777780" y="6955908"/>
                    </a:lnTo>
                    <a:close/>
                  </a:path>
                </a:pathLst>
              </a:custGeom>
              <a:solidFill>
                <a:srgbClr val="101010"/>
              </a:solidFill>
            </p:spPr>
          </p:sp>
          <p:sp>
            <p:nvSpPr>
              <p:cNvPr id="20" name="Freeform 20"/>
              <p:cNvSpPr/>
              <p:nvPr/>
            </p:nvSpPr>
            <p:spPr>
              <a:xfrm>
                <a:off x="8835345" y="572780"/>
                <a:ext cx="777780" cy="8114167"/>
              </a:xfrm>
              <a:custGeom>
                <a:avLst/>
                <a:gdLst/>
                <a:ahLst/>
                <a:cxnLst/>
                <a:rect l="l" t="t" r="r" b="b"/>
                <a:pathLst>
                  <a:path w="777780" h="8114167">
                    <a:moveTo>
                      <a:pt x="0" y="8114167"/>
                    </a:moveTo>
                    <a:lnTo>
                      <a:pt x="0" y="62222"/>
                    </a:lnTo>
                    <a:cubicBezTo>
                      <a:pt x="0" y="27858"/>
                      <a:pt x="27857" y="0"/>
                      <a:pt x="62222" y="0"/>
                    </a:cubicBezTo>
                    <a:lnTo>
                      <a:pt x="715557" y="0"/>
                    </a:lnTo>
                    <a:cubicBezTo>
                      <a:pt x="732059" y="0"/>
                      <a:pt x="747886" y="6555"/>
                      <a:pt x="759555" y="18224"/>
                    </a:cubicBezTo>
                    <a:cubicBezTo>
                      <a:pt x="771224" y="29893"/>
                      <a:pt x="777780" y="45720"/>
                      <a:pt x="777780" y="62222"/>
                    </a:cubicBezTo>
                    <a:lnTo>
                      <a:pt x="777780" y="8114167"/>
                    </a:lnTo>
                    <a:close/>
                  </a:path>
                </a:pathLst>
              </a:custGeom>
              <a:solidFill>
                <a:srgbClr val="101010"/>
              </a:solidFill>
            </p:spPr>
          </p:sp>
          <p:sp>
            <p:nvSpPr>
              <p:cNvPr id="21" name="Freeform 21"/>
              <p:cNvSpPr/>
              <p:nvPr/>
            </p:nvSpPr>
            <p:spPr>
              <a:xfrm>
                <a:off x="803180" y="4626688"/>
                <a:ext cx="777780" cy="4060258"/>
              </a:xfrm>
              <a:custGeom>
                <a:avLst/>
                <a:gdLst/>
                <a:ahLst/>
                <a:cxnLst/>
                <a:rect l="l" t="t" r="r" b="b"/>
                <a:pathLst>
                  <a:path w="777780" h="4060258">
                    <a:moveTo>
                      <a:pt x="0" y="4060259"/>
                    </a:moveTo>
                    <a:lnTo>
                      <a:pt x="0" y="62223"/>
                    </a:lnTo>
                    <a:cubicBezTo>
                      <a:pt x="0" y="45720"/>
                      <a:pt x="6556" y="29894"/>
                      <a:pt x="18225" y="18225"/>
                    </a:cubicBezTo>
                    <a:cubicBezTo>
                      <a:pt x="29894" y="6556"/>
                      <a:pt x="45720" y="0"/>
                      <a:pt x="62223" y="0"/>
                    </a:cubicBezTo>
                    <a:lnTo>
                      <a:pt x="715558" y="0"/>
                    </a:lnTo>
                    <a:cubicBezTo>
                      <a:pt x="732060" y="0"/>
                      <a:pt x="747887" y="6556"/>
                      <a:pt x="759556" y="18225"/>
                    </a:cubicBezTo>
                    <a:cubicBezTo>
                      <a:pt x="771225" y="29894"/>
                      <a:pt x="777780" y="45720"/>
                      <a:pt x="777780" y="62223"/>
                    </a:cubicBezTo>
                    <a:lnTo>
                      <a:pt x="777780" y="4060259"/>
                    </a:lnTo>
                    <a:close/>
                  </a:path>
                </a:pathLst>
              </a:custGeom>
              <a:solidFill>
                <a:srgbClr val="2E2D2D"/>
              </a:solidFill>
            </p:spPr>
          </p:sp>
          <p:sp>
            <p:nvSpPr>
              <p:cNvPr id="22" name="Freeform 22"/>
              <p:cNvSpPr/>
              <p:nvPr/>
            </p:nvSpPr>
            <p:spPr>
              <a:xfrm>
                <a:off x="3748295" y="4627111"/>
                <a:ext cx="777780" cy="4059835"/>
              </a:xfrm>
              <a:custGeom>
                <a:avLst/>
                <a:gdLst/>
                <a:ahLst/>
                <a:cxnLst/>
                <a:rect l="l" t="t" r="r" b="b"/>
                <a:pathLst>
                  <a:path w="777780" h="4059835">
                    <a:moveTo>
                      <a:pt x="0" y="4059836"/>
                    </a:moveTo>
                    <a:lnTo>
                      <a:pt x="0" y="62223"/>
                    </a:lnTo>
                    <a:cubicBezTo>
                      <a:pt x="0" y="27858"/>
                      <a:pt x="27858" y="0"/>
                      <a:pt x="62222" y="0"/>
                    </a:cubicBezTo>
                    <a:lnTo>
                      <a:pt x="715558" y="0"/>
                    </a:lnTo>
                    <a:cubicBezTo>
                      <a:pt x="749923" y="0"/>
                      <a:pt x="777780" y="27858"/>
                      <a:pt x="777780" y="62223"/>
                    </a:cubicBezTo>
                    <a:lnTo>
                      <a:pt x="777780" y="4059836"/>
                    </a:lnTo>
                    <a:close/>
                  </a:path>
                </a:pathLst>
              </a:custGeom>
              <a:solidFill>
                <a:srgbClr val="2E2D2D"/>
              </a:solidFill>
            </p:spPr>
          </p:sp>
          <p:sp>
            <p:nvSpPr>
              <p:cNvPr id="23" name="Freeform 23"/>
              <p:cNvSpPr/>
              <p:nvPr/>
            </p:nvSpPr>
            <p:spPr>
              <a:xfrm>
                <a:off x="6693410" y="4049675"/>
                <a:ext cx="777780" cy="4637272"/>
              </a:xfrm>
              <a:custGeom>
                <a:avLst/>
                <a:gdLst/>
                <a:ahLst/>
                <a:cxnLst/>
                <a:rect l="l" t="t" r="r" b="b"/>
                <a:pathLst>
                  <a:path w="777780" h="4637272">
                    <a:moveTo>
                      <a:pt x="0" y="4637272"/>
                    </a:moveTo>
                    <a:lnTo>
                      <a:pt x="0" y="62222"/>
                    </a:lnTo>
                    <a:cubicBezTo>
                      <a:pt x="0" y="45720"/>
                      <a:pt x="6555" y="29893"/>
                      <a:pt x="18225" y="18224"/>
                    </a:cubicBezTo>
                    <a:cubicBezTo>
                      <a:pt x="29894" y="6555"/>
                      <a:pt x="45721" y="0"/>
                      <a:pt x="62223" y="0"/>
                    </a:cubicBezTo>
                    <a:lnTo>
                      <a:pt x="715558" y="0"/>
                    </a:lnTo>
                    <a:cubicBezTo>
                      <a:pt x="732060" y="0"/>
                      <a:pt x="747887" y="6555"/>
                      <a:pt x="759556" y="18224"/>
                    </a:cubicBezTo>
                    <a:cubicBezTo>
                      <a:pt x="771225" y="29893"/>
                      <a:pt x="777780" y="45720"/>
                      <a:pt x="777780" y="62222"/>
                    </a:cubicBezTo>
                    <a:lnTo>
                      <a:pt x="777780" y="4637272"/>
                    </a:lnTo>
                    <a:close/>
                  </a:path>
                </a:pathLst>
              </a:custGeom>
              <a:solidFill>
                <a:srgbClr val="2E2D2D"/>
              </a:solidFill>
            </p:spPr>
          </p:sp>
          <p:sp>
            <p:nvSpPr>
              <p:cNvPr id="24" name="Freeform 24"/>
              <p:cNvSpPr/>
              <p:nvPr/>
            </p:nvSpPr>
            <p:spPr>
              <a:xfrm>
                <a:off x="9638525" y="2891113"/>
                <a:ext cx="777780" cy="5795833"/>
              </a:xfrm>
              <a:custGeom>
                <a:avLst/>
                <a:gdLst/>
                <a:ahLst/>
                <a:cxnLst/>
                <a:rect l="l" t="t" r="r" b="b"/>
                <a:pathLst>
                  <a:path w="777780" h="5795833">
                    <a:moveTo>
                      <a:pt x="0" y="5795834"/>
                    </a:moveTo>
                    <a:lnTo>
                      <a:pt x="0" y="62223"/>
                    </a:lnTo>
                    <a:cubicBezTo>
                      <a:pt x="0" y="45720"/>
                      <a:pt x="6555" y="29894"/>
                      <a:pt x="18224" y="18225"/>
                    </a:cubicBezTo>
                    <a:cubicBezTo>
                      <a:pt x="29893" y="6556"/>
                      <a:pt x="45720" y="0"/>
                      <a:pt x="62222" y="0"/>
                    </a:cubicBezTo>
                    <a:lnTo>
                      <a:pt x="715558" y="0"/>
                    </a:lnTo>
                    <a:cubicBezTo>
                      <a:pt x="732060" y="0"/>
                      <a:pt x="747887" y="6556"/>
                      <a:pt x="759556" y="18225"/>
                    </a:cubicBezTo>
                    <a:cubicBezTo>
                      <a:pt x="771225" y="29894"/>
                      <a:pt x="777780" y="45720"/>
                      <a:pt x="777780" y="62223"/>
                    </a:cubicBezTo>
                    <a:lnTo>
                      <a:pt x="777780" y="5795834"/>
                    </a:lnTo>
                    <a:close/>
                  </a:path>
                </a:pathLst>
              </a:custGeom>
              <a:solidFill>
                <a:srgbClr val="2E2D2D"/>
              </a:solidFill>
            </p:spPr>
          </p:sp>
          <p:sp>
            <p:nvSpPr>
              <p:cNvPr id="25" name="Freeform 25"/>
              <p:cNvSpPr/>
              <p:nvPr/>
            </p:nvSpPr>
            <p:spPr>
              <a:xfrm>
                <a:off x="1606360" y="6946836"/>
                <a:ext cx="777780" cy="1740111"/>
              </a:xfrm>
              <a:custGeom>
                <a:avLst/>
                <a:gdLst/>
                <a:ahLst/>
                <a:cxnLst/>
                <a:rect l="l" t="t" r="r" b="b"/>
                <a:pathLst>
                  <a:path w="777780" h="1740111">
                    <a:moveTo>
                      <a:pt x="0" y="1740111"/>
                    </a:moveTo>
                    <a:lnTo>
                      <a:pt x="0" y="62222"/>
                    </a:lnTo>
                    <a:cubicBezTo>
                      <a:pt x="0" y="45720"/>
                      <a:pt x="6556" y="29893"/>
                      <a:pt x="18225" y="18224"/>
                    </a:cubicBezTo>
                    <a:cubicBezTo>
                      <a:pt x="29894" y="6555"/>
                      <a:pt x="45720" y="0"/>
                      <a:pt x="62223" y="0"/>
                    </a:cubicBezTo>
                    <a:lnTo>
                      <a:pt x="715558" y="0"/>
                    </a:lnTo>
                    <a:cubicBezTo>
                      <a:pt x="732061" y="0"/>
                      <a:pt x="747887" y="6555"/>
                      <a:pt x="759556" y="18224"/>
                    </a:cubicBezTo>
                    <a:cubicBezTo>
                      <a:pt x="771225" y="29893"/>
                      <a:pt x="777781" y="45720"/>
                      <a:pt x="777781" y="62222"/>
                    </a:cubicBezTo>
                    <a:lnTo>
                      <a:pt x="777781" y="1740111"/>
                    </a:lnTo>
                    <a:close/>
                  </a:path>
                </a:pathLst>
              </a:custGeom>
              <a:solidFill>
                <a:srgbClr val="101010"/>
              </a:solidFill>
            </p:spPr>
          </p:sp>
          <p:sp>
            <p:nvSpPr>
              <p:cNvPr id="26" name="Freeform 26"/>
              <p:cNvSpPr/>
              <p:nvPr/>
            </p:nvSpPr>
            <p:spPr>
              <a:xfrm>
                <a:off x="4551475" y="5497076"/>
                <a:ext cx="777780" cy="3189870"/>
              </a:xfrm>
              <a:custGeom>
                <a:avLst/>
                <a:gdLst/>
                <a:ahLst/>
                <a:cxnLst/>
                <a:rect l="l" t="t" r="r" b="b"/>
                <a:pathLst>
                  <a:path w="777780" h="3189870">
                    <a:moveTo>
                      <a:pt x="0" y="3189871"/>
                    </a:moveTo>
                    <a:lnTo>
                      <a:pt x="0" y="62223"/>
                    </a:lnTo>
                    <a:cubicBezTo>
                      <a:pt x="0" y="45720"/>
                      <a:pt x="6556" y="29894"/>
                      <a:pt x="18225" y="18225"/>
                    </a:cubicBezTo>
                    <a:cubicBezTo>
                      <a:pt x="29894" y="6556"/>
                      <a:pt x="45720" y="0"/>
                      <a:pt x="62223" y="0"/>
                    </a:cubicBezTo>
                    <a:lnTo>
                      <a:pt x="715558" y="0"/>
                    </a:lnTo>
                    <a:cubicBezTo>
                      <a:pt x="732061" y="0"/>
                      <a:pt x="747887" y="6556"/>
                      <a:pt x="759556" y="18225"/>
                    </a:cubicBezTo>
                    <a:cubicBezTo>
                      <a:pt x="771225" y="29894"/>
                      <a:pt x="777781" y="45720"/>
                      <a:pt x="777781" y="62223"/>
                    </a:cubicBezTo>
                    <a:lnTo>
                      <a:pt x="777781" y="3189871"/>
                    </a:lnTo>
                    <a:close/>
                  </a:path>
                </a:pathLst>
              </a:custGeom>
              <a:solidFill>
                <a:srgbClr val="101010"/>
              </a:solidFill>
            </p:spPr>
          </p:sp>
          <p:sp>
            <p:nvSpPr>
              <p:cNvPr id="27" name="Freeform 27"/>
              <p:cNvSpPr/>
              <p:nvPr/>
            </p:nvSpPr>
            <p:spPr>
              <a:xfrm>
                <a:off x="7496590" y="5788652"/>
                <a:ext cx="777780" cy="2898295"/>
              </a:xfrm>
              <a:custGeom>
                <a:avLst/>
                <a:gdLst/>
                <a:ahLst/>
                <a:cxnLst/>
                <a:rect l="l" t="t" r="r" b="b"/>
                <a:pathLst>
                  <a:path w="777780" h="2898295">
                    <a:moveTo>
                      <a:pt x="0" y="2898295"/>
                    </a:moveTo>
                    <a:lnTo>
                      <a:pt x="0" y="62222"/>
                    </a:lnTo>
                    <a:cubicBezTo>
                      <a:pt x="0" y="45720"/>
                      <a:pt x="6556" y="29893"/>
                      <a:pt x="18225" y="18224"/>
                    </a:cubicBezTo>
                    <a:cubicBezTo>
                      <a:pt x="29894" y="6555"/>
                      <a:pt x="45721" y="0"/>
                      <a:pt x="62223" y="0"/>
                    </a:cubicBezTo>
                    <a:lnTo>
                      <a:pt x="715558" y="0"/>
                    </a:lnTo>
                    <a:cubicBezTo>
                      <a:pt x="732060" y="0"/>
                      <a:pt x="747887" y="6555"/>
                      <a:pt x="759556" y="18224"/>
                    </a:cubicBezTo>
                    <a:cubicBezTo>
                      <a:pt x="771225" y="29893"/>
                      <a:pt x="777781" y="45720"/>
                      <a:pt x="777781" y="62222"/>
                    </a:cubicBezTo>
                    <a:lnTo>
                      <a:pt x="777781" y="2898295"/>
                    </a:lnTo>
                    <a:close/>
                  </a:path>
                </a:pathLst>
              </a:custGeom>
              <a:solidFill>
                <a:srgbClr val="101010"/>
              </a:solidFill>
            </p:spPr>
          </p:sp>
          <p:sp>
            <p:nvSpPr>
              <p:cNvPr id="28" name="Freeform 28"/>
              <p:cNvSpPr/>
              <p:nvPr/>
            </p:nvSpPr>
            <p:spPr>
              <a:xfrm>
                <a:off x="10441705" y="5209446"/>
                <a:ext cx="777780" cy="3477500"/>
              </a:xfrm>
              <a:custGeom>
                <a:avLst/>
                <a:gdLst/>
                <a:ahLst/>
                <a:cxnLst/>
                <a:rect l="l" t="t" r="r" b="b"/>
                <a:pathLst>
                  <a:path w="777780" h="3477500">
                    <a:moveTo>
                      <a:pt x="0" y="3477501"/>
                    </a:moveTo>
                    <a:lnTo>
                      <a:pt x="0" y="62223"/>
                    </a:lnTo>
                    <a:cubicBezTo>
                      <a:pt x="0" y="45720"/>
                      <a:pt x="6556" y="29894"/>
                      <a:pt x="18225" y="18225"/>
                    </a:cubicBezTo>
                    <a:cubicBezTo>
                      <a:pt x="29894" y="6556"/>
                      <a:pt x="45721" y="0"/>
                      <a:pt x="62223" y="0"/>
                    </a:cubicBezTo>
                    <a:lnTo>
                      <a:pt x="715558" y="0"/>
                    </a:lnTo>
                    <a:cubicBezTo>
                      <a:pt x="732060" y="0"/>
                      <a:pt x="747887" y="6556"/>
                      <a:pt x="759556" y="18225"/>
                    </a:cubicBezTo>
                    <a:cubicBezTo>
                      <a:pt x="771225" y="29894"/>
                      <a:pt x="777781" y="45720"/>
                      <a:pt x="777781" y="62223"/>
                    </a:cubicBezTo>
                    <a:lnTo>
                      <a:pt x="777781" y="3477501"/>
                    </a:lnTo>
                    <a:close/>
                  </a:path>
                </a:pathLst>
              </a:custGeom>
              <a:solidFill>
                <a:srgbClr val="101010"/>
              </a:solidFill>
            </p:spPr>
          </p:sp>
        </p:grpSp>
      </p:grpSp>
      <p:grpSp>
        <p:nvGrpSpPr>
          <p:cNvPr id="29" name="Group 29"/>
          <p:cNvGrpSpPr/>
          <p:nvPr/>
        </p:nvGrpSpPr>
        <p:grpSpPr>
          <a:xfrm>
            <a:off x="10559211" y="2432459"/>
            <a:ext cx="6395839" cy="5388817"/>
            <a:chOff x="0" y="0"/>
            <a:chExt cx="8527785" cy="7185090"/>
          </a:xfrm>
        </p:grpSpPr>
        <p:sp>
          <p:nvSpPr>
            <p:cNvPr id="30" name="TextBox 30"/>
            <p:cNvSpPr txBox="1"/>
            <p:nvPr/>
          </p:nvSpPr>
          <p:spPr>
            <a:xfrm>
              <a:off x="0" y="-9525"/>
              <a:ext cx="8527785" cy="4391025"/>
            </a:xfrm>
            <a:prstGeom prst="rect">
              <a:avLst/>
            </a:prstGeom>
          </p:spPr>
          <p:txBody>
            <a:bodyPr lIns="0" tIns="0" rIns="0" bIns="0" rtlCol="0" anchor="t">
              <a:spAutoFit/>
            </a:bodyPr>
            <a:lstStyle/>
            <a:p>
              <a:pPr>
                <a:lnSpc>
                  <a:spcPts val="8640"/>
                </a:lnSpc>
              </a:pPr>
              <a:r>
                <a:rPr lang="en-US" sz="7200">
                  <a:solidFill>
                    <a:srgbClr val="101010"/>
                  </a:solidFill>
                  <a:latin typeface="Roboto Bold"/>
                </a:rPr>
                <a:t>5G Technology Adoption in </a:t>
              </a:r>
            </a:p>
            <a:p>
              <a:pPr>
                <a:lnSpc>
                  <a:spcPts val="8640"/>
                </a:lnSpc>
              </a:pPr>
              <a:r>
                <a:rPr lang="en-US" sz="7200">
                  <a:solidFill>
                    <a:srgbClr val="101010"/>
                  </a:solidFill>
                  <a:latin typeface="Roboto Bold"/>
                </a:rPr>
                <a:t>the World</a:t>
              </a:r>
            </a:p>
          </p:txBody>
        </p:sp>
        <p:sp>
          <p:nvSpPr>
            <p:cNvPr id="31" name="TextBox 31"/>
            <p:cNvSpPr txBox="1"/>
            <p:nvPr/>
          </p:nvSpPr>
          <p:spPr>
            <a:xfrm>
              <a:off x="0" y="5031886"/>
              <a:ext cx="7377723" cy="676275"/>
            </a:xfrm>
            <a:prstGeom prst="rect">
              <a:avLst/>
            </a:prstGeom>
          </p:spPr>
          <p:txBody>
            <a:bodyPr lIns="0" tIns="0" rIns="0" bIns="0" rtlCol="0" anchor="t">
              <a:spAutoFit/>
            </a:bodyPr>
            <a:lstStyle/>
            <a:p>
              <a:pPr>
                <a:lnSpc>
                  <a:spcPts val="4199"/>
                </a:lnSpc>
              </a:pPr>
              <a:r>
                <a:rPr lang="en-US" sz="2999">
                  <a:solidFill>
                    <a:srgbClr val="101010"/>
                  </a:solidFill>
                  <a:latin typeface="Barlow Light"/>
                </a:rPr>
                <a:t>As of January 2021</a:t>
              </a:r>
            </a:p>
          </p:txBody>
        </p:sp>
        <p:sp>
          <p:nvSpPr>
            <p:cNvPr id="32" name="TextBox 32"/>
            <p:cNvSpPr txBox="1"/>
            <p:nvPr/>
          </p:nvSpPr>
          <p:spPr>
            <a:xfrm>
              <a:off x="0" y="6091620"/>
              <a:ext cx="7377723" cy="1093470"/>
            </a:xfrm>
            <a:prstGeom prst="rect">
              <a:avLst/>
            </a:prstGeom>
          </p:spPr>
          <p:txBody>
            <a:bodyPr lIns="0" tIns="0" rIns="0" bIns="0" rtlCol="0" anchor="t">
              <a:spAutoFit/>
            </a:bodyPr>
            <a:lstStyle/>
            <a:p>
              <a:pPr>
                <a:lnSpc>
                  <a:spcPts val="3359"/>
                </a:lnSpc>
              </a:pPr>
              <a:r>
                <a:rPr lang="en-US" sz="2400">
                  <a:solidFill>
                    <a:srgbClr val="101010"/>
                  </a:solidFill>
                  <a:latin typeface="Barlow Light Bold"/>
                </a:rPr>
                <a:t>5G technology adoption continues to rise in more countries and cities. </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975" r="11975"/>
          <a:stretch>
            <a:fillRect/>
          </a:stretch>
        </p:blipFill>
        <p:spPr>
          <a:xfrm>
            <a:off x="10506743" y="2465517"/>
            <a:ext cx="6107787" cy="5355966"/>
          </a:xfrm>
          <a:prstGeom prst="rect">
            <a:avLst/>
          </a:prstGeom>
        </p:spPr>
      </p:pic>
      <p:grpSp>
        <p:nvGrpSpPr>
          <p:cNvPr id="3" name="Group 3"/>
          <p:cNvGrpSpPr/>
          <p:nvPr/>
        </p:nvGrpSpPr>
        <p:grpSpPr>
          <a:xfrm>
            <a:off x="1673469" y="2675309"/>
            <a:ext cx="7656613" cy="4555382"/>
            <a:chOff x="0" y="0"/>
            <a:chExt cx="10208817" cy="6073842"/>
          </a:xfrm>
        </p:grpSpPr>
        <p:sp>
          <p:nvSpPr>
            <p:cNvPr id="4" name="TextBox 4"/>
            <p:cNvSpPr txBox="1"/>
            <p:nvPr/>
          </p:nvSpPr>
          <p:spPr>
            <a:xfrm>
              <a:off x="0" y="-9525"/>
              <a:ext cx="10208817" cy="2930525"/>
            </a:xfrm>
            <a:prstGeom prst="rect">
              <a:avLst/>
            </a:prstGeom>
          </p:spPr>
          <p:txBody>
            <a:bodyPr lIns="0" tIns="0" rIns="0" bIns="0" rtlCol="0" anchor="t">
              <a:spAutoFit/>
            </a:bodyPr>
            <a:lstStyle/>
            <a:p>
              <a:pPr>
                <a:lnSpc>
                  <a:spcPts val="8640"/>
                </a:lnSpc>
              </a:pPr>
              <a:r>
                <a:rPr lang="en-US" sz="7200">
                  <a:solidFill>
                    <a:srgbClr val="FEFFFD"/>
                  </a:solidFill>
                  <a:latin typeface="Roboto Bold"/>
                </a:rPr>
                <a:t>Is 5G better than LTE?</a:t>
              </a:r>
            </a:p>
          </p:txBody>
        </p:sp>
        <p:sp>
          <p:nvSpPr>
            <p:cNvPr id="5" name="TextBox 5"/>
            <p:cNvSpPr txBox="1"/>
            <p:nvPr/>
          </p:nvSpPr>
          <p:spPr>
            <a:xfrm>
              <a:off x="0" y="3328386"/>
              <a:ext cx="9424225" cy="676275"/>
            </a:xfrm>
            <a:prstGeom prst="rect">
              <a:avLst/>
            </a:prstGeom>
          </p:spPr>
          <p:txBody>
            <a:bodyPr lIns="0" tIns="0" rIns="0" bIns="0" rtlCol="0" anchor="t">
              <a:spAutoFit/>
            </a:bodyPr>
            <a:lstStyle/>
            <a:p>
              <a:pPr>
                <a:lnSpc>
                  <a:spcPts val="4199"/>
                </a:lnSpc>
              </a:pPr>
              <a:r>
                <a:rPr lang="en-US" sz="2999">
                  <a:solidFill>
                    <a:srgbClr val="FEFFFD"/>
                  </a:solidFill>
                  <a:latin typeface="Barlow Light"/>
                </a:rPr>
                <a:t>Understanding network speeds</a:t>
              </a:r>
            </a:p>
          </p:txBody>
        </p:sp>
        <p:sp>
          <p:nvSpPr>
            <p:cNvPr id="6" name="TextBox 6"/>
            <p:cNvSpPr txBox="1"/>
            <p:nvPr/>
          </p:nvSpPr>
          <p:spPr>
            <a:xfrm>
              <a:off x="0" y="4421572"/>
              <a:ext cx="9424225" cy="1652270"/>
            </a:xfrm>
            <a:prstGeom prst="rect">
              <a:avLst/>
            </a:prstGeom>
          </p:spPr>
          <p:txBody>
            <a:bodyPr lIns="0" tIns="0" rIns="0" bIns="0" rtlCol="0" anchor="t">
              <a:spAutoFit/>
            </a:bodyPr>
            <a:lstStyle/>
            <a:p>
              <a:pPr>
                <a:lnSpc>
                  <a:spcPts val="3359"/>
                </a:lnSpc>
              </a:pPr>
              <a:r>
                <a:rPr lang="en-US" sz="2400">
                  <a:solidFill>
                    <a:srgbClr val="FEFFFD"/>
                  </a:solidFill>
                  <a:latin typeface="Barlow Light Bold"/>
                </a:rPr>
                <a:t>The future lies in 5G. As opposed to LTE that only uses lower frequency bands, 5G runs on a higher frequency, providing users with a larger bandwidth. </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rcRect l="10727" r="4754"/>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4926389" y="4038600"/>
            <a:ext cx="8435222" cy="2200275"/>
          </a:xfrm>
          <a:prstGeom prst="rect">
            <a:avLst/>
          </a:prstGeom>
        </p:spPr>
        <p:txBody>
          <a:bodyPr lIns="0" tIns="0" rIns="0" bIns="0" rtlCol="0" anchor="t">
            <a:spAutoFit/>
          </a:bodyPr>
          <a:lstStyle/>
          <a:p>
            <a:pPr algn="ctr">
              <a:lnSpc>
                <a:spcPts val="8640"/>
              </a:lnSpc>
            </a:pPr>
            <a:r>
              <a:rPr lang="en-US" sz="7200">
                <a:solidFill>
                  <a:srgbClr val="FEFFFD"/>
                </a:solidFill>
                <a:latin typeface="Roboto Bold"/>
              </a:rPr>
              <a:t>The Benefits </a:t>
            </a:r>
          </a:p>
          <a:p>
            <a:pPr algn="ctr">
              <a:lnSpc>
                <a:spcPts val="8640"/>
              </a:lnSpc>
            </a:pPr>
            <a:r>
              <a:rPr lang="en-US" sz="7200">
                <a:solidFill>
                  <a:srgbClr val="FEFFFD"/>
                </a:solidFill>
                <a:latin typeface="Roboto Bold"/>
              </a:rPr>
              <a:t>of 5G Technology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316251"/>
            <a:ext cx="6612971" cy="3654498"/>
            <a:chOff x="0" y="0"/>
            <a:chExt cx="8817294" cy="4872664"/>
          </a:xfrm>
        </p:grpSpPr>
        <p:sp>
          <p:nvSpPr>
            <p:cNvPr id="3" name="TextBox 3"/>
            <p:cNvSpPr txBox="1"/>
            <p:nvPr/>
          </p:nvSpPr>
          <p:spPr>
            <a:xfrm>
              <a:off x="0" y="-9525"/>
              <a:ext cx="8817294" cy="2930525"/>
            </a:xfrm>
            <a:prstGeom prst="rect">
              <a:avLst/>
            </a:prstGeom>
          </p:spPr>
          <p:txBody>
            <a:bodyPr lIns="0" tIns="0" rIns="0" bIns="0" rtlCol="0" anchor="t">
              <a:spAutoFit/>
            </a:bodyPr>
            <a:lstStyle/>
            <a:p>
              <a:pPr>
                <a:lnSpc>
                  <a:spcPts val="8640"/>
                </a:lnSpc>
              </a:pPr>
              <a:r>
                <a:rPr lang="en-US" sz="7200">
                  <a:solidFill>
                    <a:srgbClr val="FEFFFD"/>
                  </a:solidFill>
                  <a:latin typeface="Roboto Bold"/>
                </a:rPr>
                <a:t>Benefits on Businesses</a:t>
              </a:r>
            </a:p>
          </p:txBody>
        </p:sp>
        <p:sp>
          <p:nvSpPr>
            <p:cNvPr id="4" name="TextBox 4"/>
            <p:cNvSpPr txBox="1"/>
            <p:nvPr/>
          </p:nvSpPr>
          <p:spPr>
            <a:xfrm>
              <a:off x="0" y="3475664"/>
              <a:ext cx="8817294" cy="1397000"/>
            </a:xfrm>
            <a:prstGeom prst="rect">
              <a:avLst/>
            </a:prstGeom>
          </p:spPr>
          <p:txBody>
            <a:bodyPr lIns="0" tIns="0" rIns="0" bIns="0" rtlCol="0" anchor="t">
              <a:spAutoFit/>
            </a:bodyPr>
            <a:lstStyle/>
            <a:p>
              <a:pPr>
                <a:lnSpc>
                  <a:spcPts val="4200"/>
                </a:lnSpc>
              </a:pPr>
              <a:r>
                <a:rPr lang="en-US" sz="2999">
                  <a:solidFill>
                    <a:srgbClr val="FEFFFD"/>
                  </a:solidFill>
                  <a:latin typeface="Barlow Light"/>
                </a:rPr>
                <a:t>Empowering small businesses </a:t>
              </a:r>
            </a:p>
            <a:p>
              <a:pPr>
                <a:lnSpc>
                  <a:spcPts val="4199"/>
                </a:lnSpc>
              </a:pPr>
              <a:r>
                <a:rPr lang="en-US" sz="2999">
                  <a:solidFill>
                    <a:srgbClr val="FEFFFD"/>
                  </a:solidFill>
                  <a:latin typeface="Barlow Light"/>
                </a:rPr>
                <a:t>and enterprises</a:t>
              </a:r>
            </a:p>
          </p:txBody>
        </p:sp>
      </p:grpSp>
      <p:grpSp>
        <p:nvGrpSpPr>
          <p:cNvPr id="5" name="Group 5"/>
          <p:cNvGrpSpPr/>
          <p:nvPr/>
        </p:nvGrpSpPr>
        <p:grpSpPr>
          <a:xfrm>
            <a:off x="9144000" y="1778293"/>
            <a:ext cx="8115300" cy="6730414"/>
            <a:chOff x="0" y="0"/>
            <a:chExt cx="10820400" cy="8973885"/>
          </a:xfrm>
        </p:grpSpPr>
        <p:sp>
          <p:nvSpPr>
            <p:cNvPr id="6" name="TextBox 6"/>
            <p:cNvSpPr txBox="1"/>
            <p:nvPr/>
          </p:nvSpPr>
          <p:spPr>
            <a:xfrm>
              <a:off x="0" y="-57150"/>
              <a:ext cx="10820400" cy="578697"/>
            </a:xfrm>
            <a:prstGeom prst="rect">
              <a:avLst/>
            </a:prstGeom>
          </p:spPr>
          <p:txBody>
            <a:bodyPr lIns="0" tIns="0" rIns="0" bIns="0" rtlCol="0" anchor="t">
              <a:spAutoFit/>
            </a:bodyPr>
            <a:lstStyle/>
            <a:p>
              <a:pPr>
                <a:lnSpc>
                  <a:spcPts val="3640"/>
                </a:lnSpc>
              </a:pPr>
              <a:r>
                <a:rPr lang="en-US" sz="2600">
                  <a:solidFill>
                    <a:srgbClr val="FEFFFD"/>
                  </a:solidFill>
                  <a:latin typeface="Roboto Bold"/>
                </a:rPr>
                <a:t>ENHANCED AUTOMATION</a:t>
              </a:r>
            </a:p>
          </p:txBody>
        </p:sp>
        <p:sp>
          <p:nvSpPr>
            <p:cNvPr id="7" name="TextBox 7"/>
            <p:cNvSpPr txBox="1"/>
            <p:nvPr/>
          </p:nvSpPr>
          <p:spPr>
            <a:xfrm>
              <a:off x="0" y="772665"/>
              <a:ext cx="10820400" cy="1105112"/>
            </a:xfrm>
            <a:prstGeom prst="rect">
              <a:avLst/>
            </a:prstGeom>
          </p:spPr>
          <p:txBody>
            <a:bodyPr lIns="0" tIns="0" rIns="0" bIns="0" rtlCol="0" anchor="t">
              <a:spAutoFit/>
            </a:bodyPr>
            <a:lstStyle/>
            <a:p>
              <a:pPr>
                <a:lnSpc>
                  <a:spcPts val="3520"/>
                </a:lnSpc>
              </a:pPr>
              <a:r>
                <a:rPr lang="en-US" sz="2200">
                  <a:solidFill>
                    <a:srgbClr val="FEFFFD"/>
                  </a:solidFill>
                  <a:latin typeface="Barlow Light Bold"/>
                </a:rPr>
                <a:t>Businesses can enjoy a more streamlined workflow thanks to 5G technology.</a:t>
              </a:r>
            </a:p>
          </p:txBody>
        </p:sp>
        <p:sp>
          <p:nvSpPr>
            <p:cNvPr id="8" name="TextBox 8"/>
            <p:cNvSpPr txBox="1"/>
            <p:nvPr/>
          </p:nvSpPr>
          <p:spPr>
            <a:xfrm>
              <a:off x="0" y="3588271"/>
              <a:ext cx="10820400" cy="578697"/>
            </a:xfrm>
            <a:prstGeom prst="rect">
              <a:avLst/>
            </a:prstGeom>
          </p:spPr>
          <p:txBody>
            <a:bodyPr lIns="0" tIns="0" rIns="0" bIns="0" rtlCol="0" anchor="t">
              <a:spAutoFit/>
            </a:bodyPr>
            <a:lstStyle/>
            <a:p>
              <a:pPr>
                <a:lnSpc>
                  <a:spcPts val="3640"/>
                </a:lnSpc>
              </a:pPr>
              <a:r>
                <a:rPr lang="en-US" sz="2600">
                  <a:solidFill>
                    <a:srgbClr val="FEFFFD"/>
                  </a:solidFill>
                  <a:latin typeface="Roboto Bold"/>
                </a:rPr>
                <a:t>BIG DATA ANALYTICS</a:t>
              </a:r>
            </a:p>
          </p:txBody>
        </p:sp>
        <p:sp>
          <p:nvSpPr>
            <p:cNvPr id="9" name="TextBox 9"/>
            <p:cNvSpPr txBox="1"/>
            <p:nvPr/>
          </p:nvSpPr>
          <p:spPr>
            <a:xfrm>
              <a:off x="0" y="4320719"/>
              <a:ext cx="10820400" cy="1105112"/>
            </a:xfrm>
            <a:prstGeom prst="rect">
              <a:avLst/>
            </a:prstGeom>
          </p:spPr>
          <p:txBody>
            <a:bodyPr lIns="0" tIns="0" rIns="0" bIns="0" rtlCol="0" anchor="t">
              <a:spAutoFit/>
            </a:bodyPr>
            <a:lstStyle/>
            <a:p>
              <a:pPr>
                <a:lnSpc>
                  <a:spcPts val="3520"/>
                </a:lnSpc>
              </a:pPr>
              <a:r>
                <a:rPr lang="en-US" sz="2200">
                  <a:solidFill>
                    <a:srgbClr val="FEFFFD"/>
                  </a:solidFill>
                  <a:latin typeface="Barlow Light Bold"/>
                </a:rPr>
                <a:t>Companies will be better equipped when it comes to collecting, storing, and analyzing data.</a:t>
              </a:r>
            </a:p>
          </p:txBody>
        </p:sp>
        <p:sp>
          <p:nvSpPr>
            <p:cNvPr id="10" name="TextBox 10"/>
            <p:cNvSpPr txBox="1"/>
            <p:nvPr/>
          </p:nvSpPr>
          <p:spPr>
            <a:xfrm>
              <a:off x="0" y="7136326"/>
              <a:ext cx="10820400" cy="578697"/>
            </a:xfrm>
            <a:prstGeom prst="rect">
              <a:avLst/>
            </a:prstGeom>
          </p:spPr>
          <p:txBody>
            <a:bodyPr lIns="0" tIns="0" rIns="0" bIns="0" rtlCol="0" anchor="t">
              <a:spAutoFit/>
            </a:bodyPr>
            <a:lstStyle/>
            <a:p>
              <a:pPr>
                <a:lnSpc>
                  <a:spcPts val="3640"/>
                </a:lnSpc>
              </a:pPr>
              <a:r>
                <a:rPr lang="en-US" sz="2600">
                  <a:solidFill>
                    <a:srgbClr val="FEFFFD"/>
                  </a:solidFill>
                  <a:latin typeface="Roboto Bold"/>
                </a:rPr>
                <a:t>RICHER COMMUNICATION EXPERIENCES</a:t>
              </a:r>
            </a:p>
          </p:txBody>
        </p:sp>
        <p:sp>
          <p:nvSpPr>
            <p:cNvPr id="11" name="TextBox 11"/>
            <p:cNvSpPr txBox="1"/>
            <p:nvPr/>
          </p:nvSpPr>
          <p:spPr>
            <a:xfrm>
              <a:off x="0" y="7868774"/>
              <a:ext cx="10820400" cy="1105112"/>
            </a:xfrm>
            <a:prstGeom prst="rect">
              <a:avLst/>
            </a:prstGeom>
          </p:spPr>
          <p:txBody>
            <a:bodyPr lIns="0" tIns="0" rIns="0" bIns="0" rtlCol="0" anchor="t">
              <a:spAutoFit/>
            </a:bodyPr>
            <a:lstStyle/>
            <a:p>
              <a:pPr>
                <a:lnSpc>
                  <a:spcPts val="3520"/>
                </a:lnSpc>
              </a:pPr>
              <a:r>
                <a:rPr lang="en-US" sz="2200">
                  <a:solidFill>
                    <a:srgbClr val="FEFFFD"/>
                  </a:solidFill>
                  <a:latin typeface="Barlow Light Bold"/>
                </a:rPr>
                <a:t>Low latency means little to no lags, enabling genuine real-time reaction.</a:t>
              </a:r>
            </a:p>
          </p:txBody>
        </p:sp>
        <p:sp>
          <p:nvSpPr>
            <p:cNvPr id="12" name="AutoShape 12"/>
            <p:cNvSpPr/>
            <p:nvPr/>
          </p:nvSpPr>
          <p:spPr>
            <a:xfrm>
              <a:off x="0" y="2736199"/>
              <a:ext cx="10820400" cy="0"/>
            </a:xfrm>
            <a:prstGeom prst="line">
              <a:avLst/>
            </a:prstGeom>
            <a:ln w="50800" cap="rnd">
              <a:solidFill>
                <a:srgbClr val="2E2D2D"/>
              </a:solidFill>
              <a:prstDash val="sysDot"/>
              <a:headEnd type="none" w="sm" len="sm"/>
              <a:tailEnd type="none" w="sm" len="sm"/>
            </a:ln>
          </p:spPr>
        </p:sp>
        <p:sp>
          <p:nvSpPr>
            <p:cNvPr id="13" name="AutoShape 13"/>
            <p:cNvSpPr/>
            <p:nvPr/>
          </p:nvSpPr>
          <p:spPr>
            <a:xfrm>
              <a:off x="0" y="6284253"/>
              <a:ext cx="10820400" cy="0"/>
            </a:xfrm>
            <a:prstGeom prst="line">
              <a:avLst/>
            </a:prstGeom>
            <a:ln w="50800" cap="rnd">
              <a:solidFill>
                <a:srgbClr val="2E2D2D"/>
              </a:solidFill>
              <a:prstDash val="sysDot"/>
              <a:headEnd type="none" w="sm" len="sm"/>
              <a:tailEnd type="none" w="sm" len="sm"/>
            </a:ln>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611</Words>
  <Application>Microsoft Office PowerPoint</Application>
  <PresentationFormat>Tùy chỉnh</PresentationFormat>
  <Paragraphs>93</Paragraphs>
  <Slides>16</Slides>
  <Notes>0</Notes>
  <HiddenSlides>0</HiddenSlides>
  <MMClips>0</MMClips>
  <ScaleCrop>false</ScaleCrop>
  <HeadingPairs>
    <vt:vector size="6" baseType="variant">
      <vt:variant>
        <vt:lpstr>Phông được Dùng</vt:lpstr>
      </vt:variant>
      <vt:variant>
        <vt:i4>7</vt:i4>
      </vt:variant>
      <vt:variant>
        <vt:lpstr>Chủ đề</vt:lpstr>
      </vt:variant>
      <vt:variant>
        <vt:i4>1</vt:i4>
      </vt:variant>
      <vt:variant>
        <vt:lpstr>Tiêu đề Bản chiếu</vt:lpstr>
      </vt:variant>
      <vt:variant>
        <vt:i4>16</vt:i4>
      </vt:variant>
    </vt:vector>
  </HeadingPairs>
  <TitlesOfParts>
    <vt:vector size="24" baseType="lpstr">
      <vt:lpstr>Barlow Light Bold</vt:lpstr>
      <vt:lpstr>Asap Regular Bold</vt:lpstr>
      <vt:lpstr>Roboto</vt:lpstr>
      <vt:lpstr>Roboto Bold</vt:lpstr>
      <vt:lpstr>Calibri</vt:lpstr>
      <vt:lpstr>Barlow Light</vt:lpstr>
      <vt:lpstr>Arial</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OOP For Life</dc:title>
  <cp:lastModifiedBy>Anthony Bùi</cp:lastModifiedBy>
  <cp:revision>6</cp:revision>
  <dcterms:created xsi:type="dcterms:W3CDTF">2006-08-16T00:00:00Z</dcterms:created>
  <dcterms:modified xsi:type="dcterms:W3CDTF">2021-05-17T12:54:36Z</dcterms:modified>
  <dc:identifier>DAEevJ2fCqc</dc:identifier>
</cp:coreProperties>
</file>